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  <p:sldMasterId id="2147483835" r:id="rId2"/>
    <p:sldMasterId id="2147483863" r:id="rId3"/>
  </p:sldMasterIdLst>
  <p:notesMasterIdLst>
    <p:notesMasterId r:id="rId48"/>
  </p:notesMasterIdLst>
  <p:sldIdLst>
    <p:sldId id="5305" r:id="rId4"/>
    <p:sldId id="5325" r:id="rId5"/>
    <p:sldId id="5320" r:id="rId6"/>
    <p:sldId id="5304" r:id="rId7"/>
    <p:sldId id="5300" r:id="rId8"/>
    <p:sldId id="5334" r:id="rId9"/>
    <p:sldId id="5326" r:id="rId10"/>
    <p:sldId id="5331" r:id="rId11"/>
    <p:sldId id="5332" r:id="rId12"/>
    <p:sldId id="5329" r:id="rId13"/>
    <p:sldId id="5330" r:id="rId14"/>
    <p:sldId id="5335" r:id="rId15"/>
    <p:sldId id="5336" r:id="rId16"/>
    <p:sldId id="5337" r:id="rId17"/>
    <p:sldId id="404" r:id="rId18"/>
    <p:sldId id="662" r:id="rId19"/>
    <p:sldId id="663" r:id="rId20"/>
    <p:sldId id="681" r:id="rId21"/>
    <p:sldId id="289" r:id="rId22"/>
    <p:sldId id="5338" r:id="rId23"/>
    <p:sldId id="680" r:id="rId24"/>
    <p:sldId id="676" r:id="rId25"/>
    <p:sldId id="5323" r:id="rId26"/>
    <p:sldId id="5324" r:id="rId27"/>
    <p:sldId id="682" r:id="rId28"/>
    <p:sldId id="5299" r:id="rId29"/>
    <p:sldId id="5339" r:id="rId30"/>
    <p:sldId id="5333" r:id="rId31"/>
    <p:sldId id="341" r:id="rId32"/>
    <p:sldId id="675" r:id="rId33"/>
    <p:sldId id="542" r:id="rId34"/>
    <p:sldId id="5302" r:id="rId35"/>
    <p:sldId id="5340" r:id="rId36"/>
    <p:sldId id="5341" r:id="rId37"/>
    <p:sldId id="5307" r:id="rId38"/>
    <p:sldId id="5308" r:id="rId39"/>
    <p:sldId id="5309" r:id="rId40"/>
    <p:sldId id="5327" r:id="rId41"/>
    <p:sldId id="5310" r:id="rId42"/>
    <p:sldId id="5328" r:id="rId43"/>
    <p:sldId id="5311" r:id="rId44"/>
    <p:sldId id="5312" r:id="rId45"/>
    <p:sldId id="5313" r:id="rId46"/>
    <p:sldId id="5319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0FF"/>
    <a:srgbClr val="E7EFEC"/>
    <a:srgbClr val="91B5F8"/>
    <a:srgbClr val="006496"/>
    <a:srgbClr val="4472C4"/>
    <a:srgbClr val="36AFCE"/>
    <a:srgbClr val="D9D2B5"/>
    <a:srgbClr val="1D9A78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 snapToGrid="0">
      <p:cViewPr varScale="1">
        <p:scale>
          <a:sx n="82" d="100"/>
          <a:sy n="82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1BDD9-91B7-41C7-97D3-598846CE379A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2FFD4-008A-4997-833E-506F8EB6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372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+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2FFD4-008A-4997-833E-506F8EB6E4F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426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2FFD4-008A-4997-833E-506F8EB6E4F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654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94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94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2FFD4-008A-4997-833E-506F8EB6E4F7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757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2FFD4-008A-4997-833E-506F8EB6E4F7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63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7933-3682-44B8-AF89-088CF4D62DF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1ADA-F67C-4258-A1D7-04D238DD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02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7933-3682-44B8-AF89-088CF4D62DF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1ADA-F67C-4258-A1D7-04D238DD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091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7933-3682-44B8-AF89-088CF4D62DF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1ADA-F67C-4258-A1D7-04D238DD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402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315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7933-3682-44B8-AF89-088CF4D62DF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1ADA-F67C-4258-A1D7-04D238DD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567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7933-3682-44B8-AF89-088CF4D62DF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1ADA-F67C-4258-A1D7-04D238DD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844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7933-3682-44B8-AF89-088CF4D62DF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1ADA-F67C-4258-A1D7-04D238DD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928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7933-3682-44B8-AF89-088CF4D62DF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1ADA-F67C-4258-A1D7-04D238DD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700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7933-3682-44B8-AF89-088CF4D62DF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1ADA-F67C-4258-A1D7-04D238DD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06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7933-3682-44B8-AF89-088CF4D62DF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1ADA-F67C-4258-A1D7-04D238DD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618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7933-3682-44B8-AF89-088CF4D62DF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1ADA-F67C-4258-A1D7-04D238DD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532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7933-3682-44B8-AF89-088CF4D62DF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1ADA-F67C-4258-A1D7-04D238DD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19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7933-3682-44B8-AF89-088CF4D62DF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1ADA-F67C-4258-A1D7-04D238DD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499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7933-3682-44B8-AF89-088CF4D62DF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1ADA-F67C-4258-A1D7-04D238DD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086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7933-3682-44B8-AF89-088CF4D62DF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1ADA-F67C-4258-A1D7-04D238DD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3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7933-3682-44B8-AF89-088CF4D62DF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1ADA-F67C-4258-A1D7-04D238DD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580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1543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7933-3682-44B8-AF89-088CF4D62DF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1ADA-F67C-4258-A1D7-04D238DD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747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7933-3682-44B8-AF89-088CF4D62DF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1ADA-F67C-4258-A1D7-04D238DD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7697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7933-3682-44B8-AF89-088CF4D62DF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1ADA-F67C-4258-A1D7-04D238DD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360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7933-3682-44B8-AF89-088CF4D62DF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1ADA-F67C-4258-A1D7-04D238DD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698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7933-3682-44B8-AF89-088CF4D62DF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1ADA-F67C-4258-A1D7-04D238DD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25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7933-3682-44B8-AF89-088CF4D62DF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1ADA-F67C-4258-A1D7-04D238DD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2535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7933-3682-44B8-AF89-088CF4D62DF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1ADA-F67C-4258-A1D7-04D238DD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785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7933-3682-44B8-AF89-088CF4D62DF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1ADA-F67C-4258-A1D7-04D238DD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0928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7933-3682-44B8-AF89-088CF4D62DF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1ADA-F67C-4258-A1D7-04D238DD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1281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7933-3682-44B8-AF89-088CF4D62DF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1ADA-F67C-4258-A1D7-04D238DD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614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7933-3682-44B8-AF89-088CF4D62DF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1ADA-F67C-4258-A1D7-04D238DD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6869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7933-3682-44B8-AF89-088CF4D62DF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1ADA-F67C-4258-A1D7-04D238DD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952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270370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5F41A520-19B6-463B-A686-8448C10DE58D}"/>
              </a:ext>
            </a:extLst>
          </p:cNvPr>
          <p:cNvSpPr>
            <a:spLocks noChangeAspect="1"/>
          </p:cNvSpPr>
          <p:nvPr userDrawn="1"/>
        </p:nvSpPr>
        <p:spPr>
          <a:xfrm>
            <a:off x="11426490" y="201863"/>
            <a:ext cx="411800" cy="411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DA8D66BD-C45B-4082-AAA6-AACB58087FE1}"/>
              </a:ext>
            </a:extLst>
          </p:cNvPr>
          <p:cNvSpPr txBox="1">
            <a:spLocks/>
          </p:cNvSpPr>
          <p:nvPr userDrawn="1"/>
        </p:nvSpPr>
        <p:spPr>
          <a:xfrm>
            <a:off x="11289090" y="270601"/>
            <a:ext cx="651079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kern="12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ECA992-A3F4-43F5-9894-C8C908A8F4D0}" type="slidenum">
              <a:rPr lang="en-US" sz="110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/>
              <a:t>‹#›</a:t>
            </a:fld>
            <a:endParaRPr lang="en-US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832A7B9-CF2E-4334-8357-788E65A43848}"/>
              </a:ext>
            </a:extLst>
          </p:cNvPr>
          <p:cNvGrpSpPr/>
          <p:nvPr userDrawn="1"/>
        </p:nvGrpSpPr>
        <p:grpSpPr>
          <a:xfrm>
            <a:off x="285557" y="276958"/>
            <a:ext cx="2528844" cy="261610"/>
            <a:chOff x="657489" y="235082"/>
            <a:chExt cx="2528844" cy="2616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8BE681-91FD-4AA5-8B46-B9D49EEFF142}"/>
                </a:ext>
              </a:extLst>
            </p:cNvPr>
            <p:cNvSpPr txBox="1"/>
            <p:nvPr/>
          </p:nvSpPr>
          <p:spPr>
            <a:xfrm>
              <a:off x="779971" y="235082"/>
              <a:ext cx="24063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Pitch Deck Presentation Template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ACD3BB0-F6B6-45B7-B7EA-DF947BDD4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489" y="290989"/>
              <a:ext cx="165184" cy="165184"/>
            </a:xfrm>
            <a:custGeom>
              <a:avLst/>
              <a:gdLst>
                <a:gd name="T0" fmla="*/ 798 w 1224"/>
                <a:gd name="T1" fmla="*/ 0 h 1223"/>
                <a:gd name="T2" fmla="*/ 5 w 1224"/>
                <a:gd name="T3" fmla="*/ 0 h 1223"/>
                <a:gd name="T4" fmla="*/ 205 w 1224"/>
                <a:gd name="T5" fmla="*/ 281 h 1223"/>
                <a:gd name="T6" fmla="*/ 569 w 1224"/>
                <a:gd name="T7" fmla="*/ 281 h 1223"/>
                <a:gd name="T8" fmla="*/ 569 w 1224"/>
                <a:gd name="T9" fmla="*/ 183 h 1223"/>
                <a:gd name="T10" fmla="*/ 923 w 1224"/>
                <a:gd name="T11" fmla="*/ 419 h 1223"/>
                <a:gd name="T12" fmla="*/ 503 w 1224"/>
                <a:gd name="T13" fmla="*/ 637 h 1223"/>
                <a:gd name="T14" fmla="*/ 503 w 1224"/>
                <a:gd name="T15" fmla="*/ 547 h 1223"/>
                <a:gd name="T16" fmla="*/ 144 w 1224"/>
                <a:gd name="T17" fmla="*/ 547 h 1223"/>
                <a:gd name="T18" fmla="*/ 79 w 1224"/>
                <a:gd name="T19" fmla="*/ 852 h 1223"/>
                <a:gd name="T20" fmla="*/ 0 w 1224"/>
                <a:gd name="T21" fmla="*/ 1223 h 1223"/>
                <a:gd name="T22" fmla="*/ 369 w 1224"/>
                <a:gd name="T23" fmla="*/ 1223 h 1223"/>
                <a:gd name="T24" fmla="*/ 461 w 1224"/>
                <a:gd name="T25" fmla="*/ 852 h 1223"/>
                <a:gd name="T26" fmla="*/ 798 w 1224"/>
                <a:gd name="T27" fmla="*/ 852 h 1223"/>
                <a:gd name="T28" fmla="*/ 1213 w 1224"/>
                <a:gd name="T29" fmla="*/ 522 h 1223"/>
                <a:gd name="T30" fmla="*/ 1224 w 1224"/>
                <a:gd name="T31" fmla="*/ 426 h 1223"/>
                <a:gd name="T32" fmla="*/ 798 w 1224"/>
                <a:gd name="T33" fmla="*/ 0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4" h="1223">
                  <a:moveTo>
                    <a:pt x="79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05" y="281"/>
                    <a:pt x="205" y="281"/>
                    <a:pt x="205" y="281"/>
                  </a:cubicBezTo>
                  <a:cubicBezTo>
                    <a:pt x="569" y="281"/>
                    <a:pt x="569" y="281"/>
                    <a:pt x="569" y="281"/>
                  </a:cubicBezTo>
                  <a:cubicBezTo>
                    <a:pt x="569" y="183"/>
                    <a:pt x="569" y="183"/>
                    <a:pt x="569" y="183"/>
                  </a:cubicBezTo>
                  <a:cubicBezTo>
                    <a:pt x="923" y="419"/>
                    <a:pt x="923" y="419"/>
                    <a:pt x="923" y="419"/>
                  </a:cubicBezTo>
                  <a:cubicBezTo>
                    <a:pt x="503" y="637"/>
                    <a:pt x="503" y="637"/>
                    <a:pt x="503" y="637"/>
                  </a:cubicBezTo>
                  <a:cubicBezTo>
                    <a:pt x="503" y="547"/>
                    <a:pt x="503" y="547"/>
                    <a:pt x="503" y="547"/>
                  </a:cubicBezTo>
                  <a:cubicBezTo>
                    <a:pt x="144" y="547"/>
                    <a:pt x="144" y="547"/>
                    <a:pt x="144" y="547"/>
                  </a:cubicBezTo>
                  <a:cubicBezTo>
                    <a:pt x="79" y="852"/>
                    <a:pt x="79" y="852"/>
                    <a:pt x="79" y="852"/>
                  </a:cubicBezTo>
                  <a:cubicBezTo>
                    <a:pt x="0" y="1223"/>
                    <a:pt x="0" y="1223"/>
                    <a:pt x="0" y="1223"/>
                  </a:cubicBezTo>
                  <a:cubicBezTo>
                    <a:pt x="369" y="1223"/>
                    <a:pt x="369" y="1223"/>
                    <a:pt x="369" y="1223"/>
                  </a:cubicBezTo>
                  <a:cubicBezTo>
                    <a:pt x="461" y="852"/>
                    <a:pt x="461" y="852"/>
                    <a:pt x="461" y="852"/>
                  </a:cubicBezTo>
                  <a:cubicBezTo>
                    <a:pt x="798" y="852"/>
                    <a:pt x="798" y="852"/>
                    <a:pt x="798" y="852"/>
                  </a:cubicBezTo>
                  <a:cubicBezTo>
                    <a:pt x="1000" y="852"/>
                    <a:pt x="1170" y="711"/>
                    <a:pt x="1213" y="522"/>
                  </a:cubicBezTo>
                  <a:cubicBezTo>
                    <a:pt x="1221" y="491"/>
                    <a:pt x="1224" y="459"/>
                    <a:pt x="1224" y="426"/>
                  </a:cubicBezTo>
                  <a:cubicBezTo>
                    <a:pt x="1224" y="191"/>
                    <a:pt x="1034" y="0"/>
                    <a:pt x="7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EAB4794-E585-4938-817F-0437376EB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380" y="585272"/>
            <a:ext cx="9159240" cy="569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 b="1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9481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487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B77D536B-7AEC-4017-85F0-DB8869AFBE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60"/>
            <a:ext cx="4114800" cy="6858561"/>
          </a:xfrm>
          <a:custGeom>
            <a:avLst/>
            <a:gdLst>
              <a:gd name="connsiteX0" fmla="*/ 0 w 4114800"/>
              <a:gd name="connsiteY0" fmla="*/ 0 h 6858561"/>
              <a:gd name="connsiteX1" fmla="*/ 4114800 w 4114800"/>
              <a:gd name="connsiteY1" fmla="*/ 0 h 6858561"/>
              <a:gd name="connsiteX2" fmla="*/ 4114800 w 4114800"/>
              <a:gd name="connsiteY2" fmla="*/ 6858561 h 6858561"/>
              <a:gd name="connsiteX3" fmla="*/ 0 w 4114800"/>
              <a:gd name="connsiteY3" fmla="*/ 6858561 h 685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6858561">
                <a:moveTo>
                  <a:pt x="0" y="0"/>
                </a:moveTo>
                <a:lnTo>
                  <a:pt x="4114800" y="0"/>
                </a:lnTo>
                <a:lnTo>
                  <a:pt x="4114800" y="6858561"/>
                </a:lnTo>
                <a:lnTo>
                  <a:pt x="0" y="6858561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9556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7933-3682-44B8-AF89-088CF4D62DF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1ADA-F67C-4258-A1D7-04D238DD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9385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4971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Ad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B77D536B-7AEC-4017-85F0-DB8869AFBE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60"/>
            <a:ext cx="4114800" cy="6858561"/>
          </a:xfrm>
          <a:custGeom>
            <a:avLst/>
            <a:gdLst>
              <a:gd name="connsiteX0" fmla="*/ 0 w 4114800"/>
              <a:gd name="connsiteY0" fmla="*/ 0 h 6858561"/>
              <a:gd name="connsiteX1" fmla="*/ 4114800 w 4114800"/>
              <a:gd name="connsiteY1" fmla="*/ 0 h 6858561"/>
              <a:gd name="connsiteX2" fmla="*/ 4114800 w 4114800"/>
              <a:gd name="connsiteY2" fmla="*/ 6858561 h 6858561"/>
              <a:gd name="connsiteX3" fmla="*/ 0 w 4114800"/>
              <a:gd name="connsiteY3" fmla="*/ 6858561 h 685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6858561">
                <a:moveTo>
                  <a:pt x="0" y="0"/>
                </a:moveTo>
                <a:lnTo>
                  <a:pt x="4114800" y="0"/>
                </a:lnTo>
                <a:lnTo>
                  <a:pt x="4114800" y="6858561"/>
                </a:lnTo>
                <a:lnTo>
                  <a:pt x="0" y="6858561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50641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6258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Ad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B77D536B-7AEC-4017-85F0-DB8869AFBE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60"/>
            <a:ext cx="4114800" cy="6858561"/>
          </a:xfrm>
          <a:custGeom>
            <a:avLst/>
            <a:gdLst>
              <a:gd name="connsiteX0" fmla="*/ 0 w 4114800"/>
              <a:gd name="connsiteY0" fmla="*/ 0 h 6858561"/>
              <a:gd name="connsiteX1" fmla="*/ 4114800 w 4114800"/>
              <a:gd name="connsiteY1" fmla="*/ 0 h 6858561"/>
              <a:gd name="connsiteX2" fmla="*/ 4114800 w 4114800"/>
              <a:gd name="connsiteY2" fmla="*/ 6858561 h 6858561"/>
              <a:gd name="connsiteX3" fmla="*/ 0 w 4114800"/>
              <a:gd name="connsiteY3" fmla="*/ 6858561 h 685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6858561">
                <a:moveTo>
                  <a:pt x="0" y="0"/>
                </a:moveTo>
                <a:lnTo>
                  <a:pt x="4114800" y="0"/>
                </a:lnTo>
                <a:lnTo>
                  <a:pt x="4114800" y="6858561"/>
                </a:lnTo>
                <a:lnTo>
                  <a:pt x="0" y="6858561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94212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8D7EC96-E634-40DE-B697-F30092009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896396" y="247650"/>
            <a:ext cx="11209591" cy="661035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4C230C4-ABC0-BD42-6FF0-9D1934D7C3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21000" y="1217893"/>
            <a:ext cx="2889308" cy="2889308"/>
          </a:xfrm>
          <a:custGeom>
            <a:avLst/>
            <a:gdLst>
              <a:gd name="connsiteX0" fmla="*/ 1444654 w 2889308"/>
              <a:gd name="connsiteY0" fmla="*/ 0 h 2889308"/>
              <a:gd name="connsiteX1" fmla="*/ 2889308 w 2889308"/>
              <a:gd name="connsiteY1" fmla="*/ 1444654 h 2889308"/>
              <a:gd name="connsiteX2" fmla="*/ 1444654 w 2889308"/>
              <a:gd name="connsiteY2" fmla="*/ 2889308 h 2889308"/>
              <a:gd name="connsiteX3" fmla="*/ 0 w 2889308"/>
              <a:gd name="connsiteY3" fmla="*/ 1444654 h 2889308"/>
              <a:gd name="connsiteX4" fmla="*/ 1444654 w 2889308"/>
              <a:gd name="connsiteY4" fmla="*/ 0 h 288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9308" h="2889308">
                <a:moveTo>
                  <a:pt x="1444654" y="0"/>
                </a:moveTo>
                <a:cubicBezTo>
                  <a:pt x="2242514" y="0"/>
                  <a:pt x="2889308" y="646794"/>
                  <a:pt x="2889308" y="1444654"/>
                </a:cubicBezTo>
                <a:cubicBezTo>
                  <a:pt x="2889308" y="2242514"/>
                  <a:pt x="2242514" y="2889308"/>
                  <a:pt x="1444654" y="2889308"/>
                </a:cubicBezTo>
                <a:cubicBezTo>
                  <a:pt x="646794" y="2889308"/>
                  <a:pt x="0" y="2242514"/>
                  <a:pt x="0" y="1444654"/>
                </a:cubicBezTo>
                <a:cubicBezTo>
                  <a:pt x="0" y="646794"/>
                  <a:pt x="646794" y="0"/>
                  <a:pt x="1444654" y="0"/>
                </a:cubicBezTo>
                <a:close/>
              </a:path>
            </a:pathLst>
          </a:custGeom>
          <a:effectLst>
            <a:outerShdw blurRad="889000" dist="711200" dir="3000000" sx="90000" sy="90000" algn="ctr" rotWithShape="0">
              <a:srgbClr val="000000">
                <a:alpha val="25000"/>
              </a:srgbClr>
            </a:outerShdw>
          </a:effectLst>
        </p:spPr>
        <p:txBody>
          <a:bodyPr wrap="square">
            <a:noAutofit/>
          </a:bodyPr>
          <a:lstStyle/>
          <a:p>
            <a:endParaRPr lang="en-ID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D519598A-0D54-262D-6116-FF3B42870D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47884" y="302272"/>
            <a:ext cx="1066114" cy="43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1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7933-3682-44B8-AF89-088CF4D62DF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1ADA-F67C-4258-A1D7-04D238DD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26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7933-3682-44B8-AF89-088CF4D62DF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1ADA-F67C-4258-A1D7-04D238DD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23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7933-3682-44B8-AF89-088CF4D62DF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1ADA-F67C-4258-A1D7-04D238DD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783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7933-3682-44B8-AF89-088CF4D62DF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1ADA-F67C-4258-A1D7-04D238DD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1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7933-3682-44B8-AF89-088CF4D62DF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1ADA-F67C-4258-A1D7-04D238DD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59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B7933-3682-44B8-AF89-088CF4D62DF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91ADA-F67C-4258-A1D7-04D238DD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84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B7933-3682-44B8-AF89-088CF4D62DF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91ADA-F67C-4258-A1D7-04D238DD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55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B7933-3682-44B8-AF89-088CF4D62DF4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91ADA-F67C-4258-A1D7-04D238DD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07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674" r:id="rId14"/>
    <p:sldLayoutId id="2147483675" r:id="rId15"/>
    <p:sldLayoutId id="2147483716" r:id="rId16"/>
    <p:sldLayoutId id="2147483717" r:id="rId17"/>
    <p:sldLayoutId id="2147483730" r:id="rId18"/>
    <p:sldLayoutId id="2147483731" r:id="rId19"/>
    <p:sldLayoutId id="214748387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3.sv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6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674477-869E-4E28-9382-9858496C4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CC1C35-CF10-4951-9080-439B5B35F2B8}"/>
              </a:ext>
            </a:extLst>
          </p:cNvPr>
          <p:cNvSpPr txBox="1"/>
          <p:nvPr/>
        </p:nvSpPr>
        <p:spPr>
          <a:xfrm>
            <a:off x="316516" y="2151727"/>
            <a:ext cx="55662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ВИКОНАННЯ БЮДЖЕТНИХ ПРОГРАМ </a:t>
            </a:r>
          </a:p>
          <a:p>
            <a:r>
              <a:rPr lang="uk-U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2024 РІК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1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A958B51-FD86-4FED-BB0D-3039ACE2AD06}"/>
              </a:ext>
            </a:extLst>
          </p:cNvPr>
          <p:cNvSpPr/>
          <p:nvPr/>
        </p:nvSpPr>
        <p:spPr>
          <a:xfrm>
            <a:off x="2644135" y="378323"/>
            <a:ext cx="6903729" cy="716256"/>
          </a:xfrm>
          <a:prstGeom prst="round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E39D78-E708-4383-A011-A6018EC566E4}"/>
              </a:ext>
            </a:extLst>
          </p:cNvPr>
          <p:cNvSpPr/>
          <p:nvPr/>
        </p:nvSpPr>
        <p:spPr>
          <a:xfrm>
            <a:off x="2674022" y="420255"/>
            <a:ext cx="6903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Програма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uk-UA" dirty="0">
                <a:solidFill>
                  <a:schemeClr val="bg1"/>
                </a:solidFill>
              </a:rPr>
              <a:t>«Боротьба з інфекційними захворюваннями в Коломийській міській територіальній громаді на 2022-2024роки» </a:t>
            </a:r>
            <a:endParaRPr lang="ru-RU" dirty="0">
              <a:solidFill>
                <a:schemeClr val="bg1"/>
              </a:solidFill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CAC1125-225C-4C0B-81E0-560489DAA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6920" y="1953768"/>
            <a:ext cx="442078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Розробник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Програми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                   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КНП «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Коломийська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інфекційна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лікарня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Термін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реалізації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Програми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роки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Передбачено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фінансування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2024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рік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1 361 205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Профінансовано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звітний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період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  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1 093 144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5" name="Прямоугольник 514">
            <a:extLst>
              <a:ext uri="{FF2B5EF4-FFF2-40B4-BE49-F238E27FC236}">
                <a16:creationId xmlns:a16="http://schemas.microsoft.com/office/drawing/2014/main" id="{3A76E7EC-2421-43CC-87C2-FBA74403AA54}"/>
              </a:ext>
            </a:extLst>
          </p:cNvPr>
          <p:cNvSpPr/>
          <p:nvPr/>
        </p:nvSpPr>
        <p:spPr>
          <a:xfrm>
            <a:off x="10875146" y="213064"/>
            <a:ext cx="1225118" cy="46163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4" name="Прямоугольник 563">
            <a:extLst>
              <a:ext uri="{FF2B5EF4-FFF2-40B4-BE49-F238E27FC236}">
                <a16:creationId xmlns:a16="http://schemas.microsoft.com/office/drawing/2014/main" id="{2C235CD1-CD4F-4E73-BAA5-8F43B179C459}"/>
              </a:ext>
            </a:extLst>
          </p:cNvPr>
          <p:cNvSpPr/>
          <p:nvPr/>
        </p:nvSpPr>
        <p:spPr>
          <a:xfrm>
            <a:off x="350520" y="6309360"/>
            <a:ext cx="2209800" cy="3429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3" name="Рисунок 562">
            <a:extLst>
              <a:ext uri="{FF2B5EF4-FFF2-40B4-BE49-F238E27FC236}">
                <a16:creationId xmlns:a16="http://schemas.microsoft.com/office/drawing/2014/main" id="{2E3EB0DE-EB7B-4948-AE7F-00BA3310D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229" y="5461168"/>
            <a:ext cx="1874859" cy="26520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720BD0-C0E6-4977-8D3E-7A99FF72A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34" y="1413510"/>
            <a:ext cx="6745255" cy="449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5578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2D83188-E67F-4567-BF82-DC9A25EBF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307696"/>
              </p:ext>
            </p:extLst>
          </p:nvPr>
        </p:nvGraphicFramePr>
        <p:xfrm>
          <a:off x="781437" y="1451844"/>
          <a:ext cx="10629123" cy="4194749"/>
        </p:xfrm>
        <a:graphic>
          <a:graphicData uri="http://schemas.openxmlformats.org/drawingml/2006/table">
            <a:tbl>
              <a:tblPr/>
              <a:tblGrid>
                <a:gridCol w="3543041">
                  <a:extLst>
                    <a:ext uri="{9D8B030D-6E8A-4147-A177-3AD203B41FA5}">
                      <a16:colId xmlns:a16="http://schemas.microsoft.com/office/drawing/2014/main" val="1177641752"/>
                    </a:ext>
                  </a:extLst>
                </a:gridCol>
                <a:gridCol w="3543041">
                  <a:extLst>
                    <a:ext uri="{9D8B030D-6E8A-4147-A177-3AD203B41FA5}">
                      <a16:colId xmlns:a16="http://schemas.microsoft.com/office/drawing/2014/main" val="2094121673"/>
                    </a:ext>
                  </a:extLst>
                </a:gridCol>
                <a:gridCol w="3543041">
                  <a:extLst>
                    <a:ext uri="{9D8B030D-6E8A-4147-A177-3AD203B41FA5}">
                      <a16:colId xmlns:a16="http://schemas.microsoft.com/office/drawing/2014/main" val="681529233"/>
                    </a:ext>
                  </a:extLst>
                </a:gridCol>
              </a:tblGrid>
              <a:tr h="1116269"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Категорія</a:t>
                      </a:r>
                      <a:endParaRPr lang="ru-RU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>
                          <a:solidFill>
                            <a:schemeClr val="bg1"/>
                          </a:solidFill>
                        </a:rPr>
                        <a:t>Передбачено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</a:rPr>
                        <a:t>фінансування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 на 2024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</a:rPr>
                        <a:t>рік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>
                          <a:solidFill>
                            <a:schemeClr val="bg1"/>
                          </a:solidFill>
                        </a:rPr>
                        <a:t>Профінансовано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</a:rPr>
                        <a:t>грн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5103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Вода та </a:t>
                      </a:r>
                      <a:r>
                        <a:rPr lang="ru-RU" sz="2000" dirty="0" err="1">
                          <a:effectLst/>
                        </a:rPr>
                        <a:t>водовідведення</a:t>
                      </a:r>
                      <a:endParaRPr lang="ru-RU" sz="20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36 200,00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28 573,00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68764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 err="1">
                          <a:effectLst/>
                        </a:rPr>
                        <a:t>Електроенергія</a:t>
                      </a:r>
                      <a:endParaRPr lang="ru-RU" sz="20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678 498,00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579 198, 00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516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Газ </a:t>
                      </a:r>
                      <a:r>
                        <a:rPr lang="ru-RU" sz="2000" dirty="0" err="1">
                          <a:effectLst/>
                        </a:rPr>
                        <a:t>природний</a:t>
                      </a:r>
                      <a:endParaRPr lang="ru-RU" sz="20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552 907,00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475 640,00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149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 err="1">
                          <a:effectLst/>
                        </a:rPr>
                        <a:t>Інші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енергоносії</a:t>
                      </a:r>
                      <a:r>
                        <a:rPr lang="ru-RU" sz="2000" dirty="0">
                          <a:effectLst/>
                        </a:rPr>
                        <a:t> (</a:t>
                      </a:r>
                      <a:r>
                        <a:rPr lang="ru-RU" sz="2000" dirty="0" err="1">
                          <a:effectLst/>
                        </a:rPr>
                        <a:t>сміття</a:t>
                      </a:r>
                      <a:r>
                        <a:rPr lang="ru-RU" sz="2000" dirty="0">
                          <a:effectLst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11 600,00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10 732,00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6713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 err="1">
                          <a:effectLst/>
                        </a:rPr>
                        <a:t>Придбання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обладнання</a:t>
                      </a:r>
                      <a:endParaRPr lang="ru-RU" sz="20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291 896,00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291 896,00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452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 err="1">
                          <a:effectLst/>
                        </a:rPr>
                        <a:t>Відшкодування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пільгових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пенсій</a:t>
                      </a:r>
                      <a:endParaRPr lang="ru-RU" sz="20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82 000,00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811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effectLst/>
                        </a:rPr>
                        <a:t>Всього</a:t>
                      </a:r>
                      <a:endParaRPr lang="ru-RU" sz="20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1 653 101,00</a:t>
                      </a:r>
                      <a:endParaRPr lang="ru-RU" sz="20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1 386 039,00</a:t>
                      </a:r>
                      <a:endParaRPr lang="ru-RU" sz="20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809458"/>
                  </a:ext>
                </a:extLst>
              </a:tr>
            </a:tbl>
          </a:graphicData>
        </a:graphic>
      </p:graphicFrame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63E4FA00-B551-4011-922F-79D6BDBD934E}"/>
              </a:ext>
            </a:extLst>
          </p:cNvPr>
          <p:cNvSpPr/>
          <p:nvPr/>
        </p:nvSpPr>
        <p:spPr>
          <a:xfrm>
            <a:off x="4229877" y="347989"/>
            <a:ext cx="3732245" cy="716256"/>
          </a:xfrm>
          <a:prstGeom prst="round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923B33A-3327-4E44-B644-261496849205}"/>
              </a:ext>
            </a:extLst>
          </p:cNvPr>
          <p:cNvSpPr/>
          <p:nvPr/>
        </p:nvSpPr>
        <p:spPr>
          <a:xfrm>
            <a:off x="2644133" y="521451"/>
            <a:ext cx="6903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Виконання програми</a:t>
            </a:r>
            <a:endParaRPr lang="ru-RU" b="1" dirty="0">
              <a:solidFill>
                <a:schemeClr val="bg1"/>
              </a:solidFill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0F12B1-96D1-4D1B-9BEA-FAACEB9F81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229" y="5461168"/>
            <a:ext cx="1874859" cy="265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0693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A958B51-FD86-4FED-BB0D-3039ACE2AD06}"/>
              </a:ext>
            </a:extLst>
          </p:cNvPr>
          <p:cNvSpPr/>
          <p:nvPr/>
        </p:nvSpPr>
        <p:spPr>
          <a:xfrm>
            <a:off x="2644135" y="350330"/>
            <a:ext cx="6903729" cy="716256"/>
          </a:xfrm>
          <a:prstGeom prst="round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E39D78-E708-4383-A011-A6018EC566E4}"/>
              </a:ext>
            </a:extLst>
          </p:cNvPr>
          <p:cNvSpPr/>
          <p:nvPr/>
        </p:nvSpPr>
        <p:spPr>
          <a:xfrm>
            <a:off x="2674022" y="420255"/>
            <a:ext cx="6903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dirty="0">
                <a:solidFill>
                  <a:schemeClr val="bg1"/>
                </a:solidFill>
              </a:rPr>
              <a:t>Програма «Протидія захворювання та профілактики захворювань в Коломийській територіальній громаді на 2022-2024 роки</a:t>
            </a:r>
            <a:r>
              <a:rPr lang="uk-UA" dirty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CAC1125-225C-4C0B-81E0-560489DAA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6920" y="1745176"/>
            <a:ext cx="4420785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Розробник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Програми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                   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КНП «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Коломийський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клініко-діагностичний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центр»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Коломийської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міської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ради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Термін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реалізації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Програми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роки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Передбачено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фінансування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2024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рік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430 000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Профінансовано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 </a:t>
            </a:r>
            <a:r>
              <a:rPr lang="ru-RU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звітний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період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  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260 778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5" name="Прямоугольник 514">
            <a:extLst>
              <a:ext uri="{FF2B5EF4-FFF2-40B4-BE49-F238E27FC236}">
                <a16:creationId xmlns:a16="http://schemas.microsoft.com/office/drawing/2014/main" id="{3A76E7EC-2421-43CC-87C2-FBA74403AA54}"/>
              </a:ext>
            </a:extLst>
          </p:cNvPr>
          <p:cNvSpPr/>
          <p:nvPr/>
        </p:nvSpPr>
        <p:spPr>
          <a:xfrm>
            <a:off x="10875146" y="213064"/>
            <a:ext cx="1225118" cy="46163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4" name="Прямоугольник 563">
            <a:extLst>
              <a:ext uri="{FF2B5EF4-FFF2-40B4-BE49-F238E27FC236}">
                <a16:creationId xmlns:a16="http://schemas.microsoft.com/office/drawing/2014/main" id="{2C235CD1-CD4F-4E73-BAA5-8F43B179C459}"/>
              </a:ext>
            </a:extLst>
          </p:cNvPr>
          <p:cNvSpPr/>
          <p:nvPr/>
        </p:nvSpPr>
        <p:spPr>
          <a:xfrm>
            <a:off x="350520" y="6309360"/>
            <a:ext cx="2209800" cy="3429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3" name="Рисунок 562">
            <a:extLst>
              <a:ext uri="{FF2B5EF4-FFF2-40B4-BE49-F238E27FC236}">
                <a16:creationId xmlns:a16="http://schemas.microsoft.com/office/drawing/2014/main" id="{2E3EB0DE-EB7B-4948-AE7F-00BA3310D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229" y="5461168"/>
            <a:ext cx="1874859" cy="26520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24E803-0E7F-474E-8645-A1983CC8F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24" y="1419505"/>
            <a:ext cx="6652296" cy="443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7541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2D83188-E67F-4567-BF82-DC9A25EBF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473415"/>
              </p:ext>
            </p:extLst>
          </p:nvPr>
        </p:nvGraphicFramePr>
        <p:xfrm>
          <a:off x="781437" y="1451844"/>
          <a:ext cx="10629123" cy="4499549"/>
        </p:xfrm>
        <a:graphic>
          <a:graphicData uri="http://schemas.openxmlformats.org/drawingml/2006/table">
            <a:tbl>
              <a:tblPr/>
              <a:tblGrid>
                <a:gridCol w="3543041">
                  <a:extLst>
                    <a:ext uri="{9D8B030D-6E8A-4147-A177-3AD203B41FA5}">
                      <a16:colId xmlns:a16="http://schemas.microsoft.com/office/drawing/2014/main" val="1177641752"/>
                    </a:ext>
                  </a:extLst>
                </a:gridCol>
                <a:gridCol w="3543041">
                  <a:extLst>
                    <a:ext uri="{9D8B030D-6E8A-4147-A177-3AD203B41FA5}">
                      <a16:colId xmlns:a16="http://schemas.microsoft.com/office/drawing/2014/main" val="2094121673"/>
                    </a:ext>
                  </a:extLst>
                </a:gridCol>
                <a:gridCol w="3543041">
                  <a:extLst>
                    <a:ext uri="{9D8B030D-6E8A-4147-A177-3AD203B41FA5}">
                      <a16:colId xmlns:a16="http://schemas.microsoft.com/office/drawing/2014/main" val="681529233"/>
                    </a:ext>
                  </a:extLst>
                </a:gridCol>
              </a:tblGrid>
              <a:tr h="1116269">
                <a:tc>
                  <a:txBody>
                    <a:bodyPr/>
                    <a:lstStyle/>
                    <a:p>
                      <a:pPr algn="ctr"/>
                      <a:r>
                        <a:rPr lang="ru-RU" sz="2000" b="1"/>
                        <a:t>Категорія</a:t>
                      </a:r>
                      <a:endParaRPr lang="ru-RU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>
                          <a:solidFill>
                            <a:schemeClr val="bg1"/>
                          </a:solidFill>
                        </a:rPr>
                        <a:t>Передбачено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</a:rPr>
                        <a:t>фінансування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 на 2024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</a:rPr>
                        <a:t>рік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>
                          <a:solidFill>
                            <a:schemeClr val="bg1"/>
                          </a:solidFill>
                        </a:rPr>
                        <a:t>Профінансовано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</a:rPr>
                        <a:t>грн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5103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Вода та </a:t>
                      </a:r>
                      <a:r>
                        <a:rPr lang="ru-RU" sz="2000" dirty="0" err="1">
                          <a:effectLst/>
                        </a:rPr>
                        <a:t>водовідведення</a:t>
                      </a:r>
                      <a:endParaRPr lang="ru-RU" sz="20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27 500,00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7 361,00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68764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 err="1">
                          <a:effectLst/>
                        </a:rPr>
                        <a:t>Електроенергія</a:t>
                      </a:r>
                      <a:endParaRPr lang="ru-RU" sz="20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130 000,00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127 970,00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516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Газ </a:t>
                      </a:r>
                      <a:r>
                        <a:rPr lang="ru-RU" sz="2000" dirty="0" err="1">
                          <a:effectLst/>
                        </a:rPr>
                        <a:t>природний</a:t>
                      </a:r>
                      <a:endParaRPr lang="ru-RU" sz="20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170 000,00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87 371,00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149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 err="1">
                          <a:effectLst/>
                        </a:rPr>
                        <a:t>Інші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енергоносії</a:t>
                      </a:r>
                      <a:r>
                        <a:rPr lang="ru-RU" sz="2000" dirty="0">
                          <a:effectLst/>
                        </a:rPr>
                        <a:t> (</a:t>
                      </a:r>
                      <a:r>
                        <a:rPr lang="ru-RU" sz="2000" dirty="0" err="1">
                          <a:effectLst/>
                        </a:rPr>
                        <a:t>сміття</a:t>
                      </a:r>
                      <a:r>
                        <a:rPr lang="ru-RU" sz="2000" dirty="0">
                          <a:effectLst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2 500,00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2 261,00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6713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 err="1">
                          <a:effectLst/>
                        </a:rPr>
                        <a:t>Придбання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пломбувальних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матеріалів</a:t>
                      </a:r>
                      <a:endParaRPr lang="ru-RU" sz="20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40 000,00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26 665,00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452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 err="1">
                          <a:effectLst/>
                        </a:rPr>
                        <a:t>Обсяз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видатків</a:t>
                      </a:r>
                      <a:r>
                        <a:rPr lang="ru-RU" sz="2000" dirty="0">
                          <a:effectLst/>
                        </a:rPr>
                        <a:t> на оплату </a:t>
                      </a:r>
                      <a:r>
                        <a:rPr lang="ru-RU" sz="2000" dirty="0" err="1">
                          <a:effectLst/>
                        </a:rPr>
                        <a:t>зубопротезування</a:t>
                      </a:r>
                      <a:endParaRPr lang="ru-RU" sz="20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60 000,00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9 150,00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811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effectLst/>
                        </a:rPr>
                        <a:t>Всього</a:t>
                      </a:r>
                      <a:endParaRPr lang="ru-RU" sz="20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430 000,00</a:t>
                      </a:r>
                      <a:endParaRPr lang="ru-RU" sz="20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260 778,00</a:t>
                      </a:r>
                      <a:endParaRPr lang="ru-RU" sz="20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809458"/>
                  </a:ext>
                </a:extLst>
              </a:tr>
            </a:tbl>
          </a:graphicData>
        </a:graphic>
      </p:graphicFrame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63E4FA00-B551-4011-922F-79D6BDBD934E}"/>
              </a:ext>
            </a:extLst>
          </p:cNvPr>
          <p:cNvSpPr/>
          <p:nvPr/>
        </p:nvSpPr>
        <p:spPr>
          <a:xfrm>
            <a:off x="4229877" y="347989"/>
            <a:ext cx="3732245" cy="716256"/>
          </a:xfrm>
          <a:prstGeom prst="round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923B33A-3327-4E44-B644-261496849205}"/>
              </a:ext>
            </a:extLst>
          </p:cNvPr>
          <p:cNvSpPr/>
          <p:nvPr/>
        </p:nvSpPr>
        <p:spPr>
          <a:xfrm>
            <a:off x="2674022" y="420255"/>
            <a:ext cx="69037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b="1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Виконання програми</a:t>
            </a:r>
            <a:endParaRPr lang="ru-RU" sz="2400" b="1" dirty="0">
              <a:solidFill>
                <a:schemeClr val="bg1"/>
              </a:solidFill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0F12B1-96D1-4D1B-9BEA-FAACEB9F81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229" y="5461168"/>
            <a:ext cx="1874859" cy="265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94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A958B51-FD86-4FED-BB0D-3039ACE2AD06}"/>
              </a:ext>
            </a:extLst>
          </p:cNvPr>
          <p:cNvSpPr/>
          <p:nvPr/>
        </p:nvSpPr>
        <p:spPr>
          <a:xfrm>
            <a:off x="1548883" y="350330"/>
            <a:ext cx="9004040" cy="1359122"/>
          </a:xfrm>
          <a:prstGeom prst="round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E39D78-E708-4383-A011-A6018EC566E4}"/>
              </a:ext>
            </a:extLst>
          </p:cNvPr>
          <p:cNvSpPr/>
          <p:nvPr/>
        </p:nvSpPr>
        <p:spPr>
          <a:xfrm>
            <a:off x="2090058" y="420255"/>
            <a:ext cx="81642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dirty="0">
                <a:solidFill>
                  <a:schemeClr val="bg1"/>
                </a:solidFill>
              </a:rPr>
              <a:t>Проектні, будівельно-ремонтні роботи, придбання житла та приміщень для розвитку сімейних та інших форм виховання, наближених до сімейних, та забезпечення житлом дітей-сиріт, дітей, позбавлених батьківського піклування, осіб з їх числа</a:t>
            </a:r>
            <a:endParaRPr lang="ru-RU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CAC1125-225C-4C0B-81E0-560489DAA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888" y="2301245"/>
            <a:ext cx="442078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Передбачено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фінансування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2024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рік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4 778 424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Профінансовано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звітний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період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  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4 778 424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ридбано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житло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дітей-сиріт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дітей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позбавлених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батьківського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піклування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осіб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їх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числа, за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рахунок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коштів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державного бюджету</a:t>
            </a: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5" name="Прямоугольник 514">
            <a:extLst>
              <a:ext uri="{FF2B5EF4-FFF2-40B4-BE49-F238E27FC236}">
                <a16:creationId xmlns:a16="http://schemas.microsoft.com/office/drawing/2014/main" id="{3A76E7EC-2421-43CC-87C2-FBA74403AA54}"/>
              </a:ext>
            </a:extLst>
          </p:cNvPr>
          <p:cNvSpPr/>
          <p:nvPr/>
        </p:nvSpPr>
        <p:spPr>
          <a:xfrm>
            <a:off x="10875146" y="213064"/>
            <a:ext cx="1225118" cy="46163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4" name="Прямоугольник 563">
            <a:extLst>
              <a:ext uri="{FF2B5EF4-FFF2-40B4-BE49-F238E27FC236}">
                <a16:creationId xmlns:a16="http://schemas.microsoft.com/office/drawing/2014/main" id="{2C235CD1-CD4F-4E73-BAA5-8F43B179C459}"/>
              </a:ext>
            </a:extLst>
          </p:cNvPr>
          <p:cNvSpPr/>
          <p:nvPr/>
        </p:nvSpPr>
        <p:spPr>
          <a:xfrm>
            <a:off x="350520" y="6309360"/>
            <a:ext cx="2209800" cy="3429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3" name="Рисунок 562">
            <a:extLst>
              <a:ext uri="{FF2B5EF4-FFF2-40B4-BE49-F238E27FC236}">
                <a16:creationId xmlns:a16="http://schemas.microsoft.com/office/drawing/2014/main" id="{2E3EB0DE-EB7B-4948-AE7F-00BA3310D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229" y="5461168"/>
            <a:ext cx="1874859" cy="26520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A4A26C-B069-469C-B27A-D99B49178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58" y="1956671"/>
            <a:ext cx="4515469" cy="410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5091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" name="Group 522"/>
          <p:cNvGrpSpPr/>
          <p:nvPr/>
        </p:nvGrpSpPr>
        <p:grpSpPr>
          <a:xfrm>
            <a:off x="5582189" y="2166067"/>
            <a:ext cx="960370" cy="915602"/>
            <a:chOff x="1220118" y="2343274"/>
            <a:chExt cx="2450851" cy="2450851"/>
          </a:xfrm>
        </p:grpSpPr>
        <p:sp>
          <p:nvSpPr>
            <p:cNvPr id="525" name="Oval 524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3">
                <a:alpha val="13000"/>
              </a:schemeClr>
            </a:solidFill>
            <a:ln>
              <a:noFill/>
            </a:ln>
            <a:effectLst>
              <a:outerShdw blurRad="622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/>
            </a:p>
          </p:txBody>
        </p:sp>
        <p:sp>
          <p:nvSpPr>
            <p:cNvPr id="526" name="Oval 525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  <a:effectLst>
              <a:outerShdw blurRad="622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/>
            </a:p>
          </p:txBody>
        </p:sp>
        <p:sp>
          <p:nvSpPr>
            <p:cNvPr id="527" name="Oval 526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812800" dist="50800" dir="5400000" sx="82000" sy="8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 sz="1997" dirty="0"/>
            </a:p>
          </p:txBody>
        </p:sp>
      </p:grpSp>
      <p:grpSp>
        <p:nvGrpSpPr>
          <p:cNvPr id="529" name="Group 528"/>
          <p:cNvGrpSpPr/>
          <p:nvPr/>
        </p:nvGrpSpPr>
        <p:grpSpPr>
          <a:xfrm>
            <a:off x="3055876" y="2296380"/>
            <a:ext cx="960370" cy="915602"/>
            <a:chOff x="1220118" y="2343274"/>
            <a:chExt cx="2450851" cy="2450851"/>
          </a:xfrm>
        </p:grpSpPr>
        <p:sp>
          <p:nvSpPr>
            <p:cNvPr id="531" name="Oval 530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2">
                <a:alpha val="13000"/>
              </a:schemeClr>
            </a:solidFill>
            <a:ln>
              <a:noFill/>
            </a:ln>
            <a:effectLst>
              <a:outerShdw blurRad="622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/>
            </a:p>
          </p:txBody>
        </p:sp>
        <p:sp>
          <p:nvSpPr>
            <p:cNvPr id="532" name="Oval 531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2">
                <a:alpha val="25000"/>
              </a:schemeClr>
            </a:solidFill>
            <a:ln>
              <a:noFill/>
            </a:ln>
            <a:effectLst>
              <a:outerShdw blurRad="622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/>
            </a:p>
          </p:txBody>
        </p:sp>
        <p:sp>
          <p:nvSpPr>
            <p:cNvPr id="533" name="Oval 532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812800" dist="50800" dir="5400000" sx="82000" sy="8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 sz="1997" dirty="0"/>
            </a:p>
          </p:txBody>
        </p:sp>
      </p:grpSp>
      <p:grpSp>
        <p:nvGrpSpPr>
          <p:cNvPr id="535" name="Group 534"/>
          <p:cNvGrpSpPr/>
          <p:nvPr/>
        </p:nvGrpSpPr>
        <p:grpSpPr>
          <a:xfrm>
            <a:off x="709613" y="2759624"/>
            <a:ext cx="960370" cy="915602"/>
            <a:chOff x="1220118" y="2343273"/>
            <a:chExt cx="2450850" cy="2450850"/>
          </a:xfrm>
        </p:grpSpPr>
        <p:sp>
          <p:nvSpPr>
            <p:cNvPr id="537" name="Oval 536"/>
            <p:cNvSpPr/>
            <p:nvPr/>
          </p:nvSpPr>
          <p:spPr>
            <a:xfrm>
              <a:off x="1220118" y="2343273"/>
              <a:ext cx="2450850" cy="2450850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622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/>
            </a:p>
          </p:txBody>
        </p:sp>
        <p:sp>
          <p:nvSpPr>
            <p:cNvPr id="538" name="Oval 537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622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/>
            </a:p>
          </p:txBody>
        </p:sp>
        <p:sp>
          <p:nvSpPr>
            <p:cNvPr id="539" name="Oval 538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812800" dist="50800" dir="5400000" sx="82000" sy="8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 sz="1997" dirty="0"/>
            </a:p>
          </p:txBody>
        </p:sp>
      </p:grpSp>
      <p:cxnSp>
        <p:nvCxnSpPr>
          <p:cNvPr id="541" name="Straight Connector 540"/>
          <p:cNvCxnSpPr>
            <a:cxnSpLocks/>
          </p:cNvCxnSpPr>
          <p:nvPr/>
        </p:nvCxnSpPr>
        <p:spPr>
          <a:xfrm>
            <a:off x="1208659" y="3854443"/>
            <a:ext cx="0" cy="136220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/>
          <p:cNvCxnSpPr>
            <a:cxnSpLocks/>
          </p:cNvCxnSpPr>
          <p:nvPr/>
        </p:nvCxnSpPr>
        <p:spPr>
          <a:xfrm>
            <a:off x="3580489" y="3310044"/>
            <a:ext cx="0" cy="136220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/>
          <p:cNvCxnSpPr>
            <a:cxnSpLocks/>
          </p:cNvCxnSpPr>
          <p:nvPr/>
        </p:nvCxnSpPr>
        <p:spPr>
          <a:xfrm>
            <a:off x="6043831" y="3254508"/>
            <a:ext cx="0" cy="74932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A958B51-FD86-4FED-BB0D-3039ACE2AD06}"/>
              </a:ext>
            </a:extLst>
          </p:cNvPr>
          <p:cNvSpPr/>
          <p:nvPr/>
        </p:nvSpPr>
        <p:spPr>
          <a:xfrm>
            <a:off x="2929474" y="310718"/>
            <a:ext cx="6146199" cy="553472"/>
          </a:xfrm>
          <a:prstGeom prst="round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E39D78-E708-4383-A011-A6018EC566E4}"/>
              </a:ext>
            </a:extLst>
          </p:cNvPr>
          <p:cNvSpPr/>
          <p:nvPr/>
        </p:nvSpPr>
        <p:spPr>
          <a:xfrm>
            <a:off x="2959361" y="380643"/>
            <a:ext cx="6903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Програма</a:t>
            </a:r>
            <a:r>
              <a:rPr lang="ru-RU" dirty="0">
                <a:solidFill>
                  <a:schemeClr val="bg1"/>
                </a:solidFill>
              </a:rPr>
              <a:t> "</a:t>
            </a:r>
            <a:r>
              <a:rPr lang="ru-RU" dirty="0" err="1">
                <a:solidFill>
                  <a:schemeClr val="bg1"/>
                </a:solidFill>
              </a:rPr>
              <a:t>Безпечне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комфортне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місто</a:t>
            </a:r>
            <a:r>
              <a:rPr lang="ru-RU" dirty="0">
                <a:solidFill>
                  <a:schemeClr val="bg1"/>
                </a:solidFill>
              </a:rPr>
              <a:t> на 2021-2025 роки"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CAC1125-225C-4C0B-81E0-560489DAA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1651" y="2779112"/>
            <a:ext cx="442078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Повна назва програми</a:t>
            </a: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  <a:b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Програма "Безпечне та комфортне місто на 2021-2025 роки"</a:t>
            </a:r>
            <a:b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uk-UA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Затверджена</a:t>
            </a: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Рішенням міської ради від 21.10.2021 року №1296-21/2021 (зі змінами)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Замовник програми</a:t>
            </a:r>
            <a:b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Управління комунікації та інформаційних технологій міської ради </a:t>
            </a:r>
          </a:p>
        </p:txBody>
      </p:sp>
      <p:sp>
        <p:nvSpPr>
          <p:cNvPr id="515" name="Прямоугольник 514">
            <a:extLst>
              <a:ext uri="{FF2B5EF4-FFF2-40B4-BE49-F238E27FC236}">
                <a16:creationId xmlns:a16="http://schemas.microsoft.com/office/drawing/2014/main" id="{3A76E7EC-2421-43CC-87C2-FBA74403AA54}"/>
              </a:ext>
            </a:extLst>
          </p:cNvPr>
          <p:cNvSpPr/>
          <p:nvPr/>
        </p:nvSpPr>
        <p:spPr>
          <a:xfrm>
            <a:off x="10875146" y="213064"/>
            <a:ext cx="1225118" cy="46163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7" name="Рисунок 516">
            <a:extLst>
              <a:ext uri="{FF2B5EF4-FFF2-40B4-BE49-F238E27FC236}">
                <a16:creationId xmlns:a16="http://schemas.microsoft.com/office/drawing/2014/main" id="{5B234F36-2330-4F4D-A67D-61BF81B6B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" y="2952874"/>
            <a:ext cx="488331" cy="488331"/>
          </a:xfrm>
          <a:prstGeom prst="rect">
            <a:avLst/>
          </a:prstGeom>
        </p:spPr>
      </p:pic>
      <p:pic>
        <p:nvPicPr>
          <p:cNvPr id="519" name="Рисунок 518">
            <a:extLst>
              <a:ext uri="{FF2B5EF4-FFF2-40B4-BE49-F238E27FC236}">
                <a16:creationId xmlns:a16="http://schemas.microsoft.com/office/drawing/2014/main" id="{1415B47C-BC24-4FAA-835C-CDAF08FD85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51" y="2546075"/>
            <a:ext cx="416904" cy="416904"/>
          </a:xfrm>
          <a:prstGeom prst="rect">
            <a:avLst/>
          </a:prstGeom>
        </p:spPr>
      </p:pic>
      <p:pic>
        <p:nvPicPr>
          <p:cNvPr id="521" name="Рисунок 520">
            <a:extLst>
              <a:ext uri="{FF2B5EF4-FFF2-40B4-BE49-F238E27FC236}">
                <a16:creationId xmlns:a16="http://schemas.microsoft.com/office/drawing/2014/main" id="{6DA2F1A5-D688-4CD6-B60D-F2A16F2A34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55714" y="2442962"/>
            <a:ext cx="404065" cy="404065"/>
          </a:xfrm>
          <a:prstGeom prst="rect">
            <a:avLst/>
          </a:prstGeom>
        </p:spPr>
      </p:pic>
      <p:sp>
        <p:nvSpPr>
          <p:cNvPr id="564" name="Прямоугольник 563">
            <a:extLst>
              <a:ext uri="{FF2B5EF4-FFF2-40B4-BE49-F238E27FC236}">
                <a16:creationId xmlns:a16="http://schemas.microsoft.com/office/drawing/2014/main" id="{2C235CD1-CD4F-4E73-BAA5-8F43B179C459}"/>
              </a:ext>
            </a:extLst>
          </p:cNvPr>
          <p:cNvSpPr/>
          <p:nvPr/>
        </p:nvSpPr>
        <p:spPr>
          <a:xfrm>
            <a:off x="350520" y="6309360"/>
            <a:ext cx="2209800" cy="3429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3" name="Рисунок 562">
            <a:extLst>
              <a:ext uri="{FF2B5EF4-FFF2-40B4-BE49-F238E27FC236}">
                <a16:creationId xmlns:a16="http://schemas.microsoft.com/office/drawing/2014/main" id="{2E3EB0DE-EB7B-4948-AE7F-00BA3310D4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229" y="5461168"/>
            <a:ext cx="1874859" cy="2652019"/>
          </a:xfrm>
          <a:prstGeom prst="rect">
            <a:avLst/>
          </a:prstGeom>
        </p:spPr>
      </p:pic>
      <p:pic>
        <p:nvPicPr>
          <p:cNvPr id="566" name="Рисунок 565">
            <a:extLst>
              <a:ext uri="{FF2B5EF4-FFF2-40B4-BE49-F238E27FC236}">
                <a16:creationId xmlns:a16="http://schemas.microsoft.com/office/drawing/2014/main" id="{2F3FD1CC-326B-4E97-8B5C-9A55A67C39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6881"/>
            <a:ext cx="6987540" cy="267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7408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C3038F44-DEFB-497F-88DB-403C91774F10}"/>
              </a:ext>
            </a:extLst>
          </p:cNvPr>
          <p:cNvSpPr/>
          <p:nvPr/>
        </p:nvSpPr>
        <p:spPr>
          <a:xfrm>
            <a:off x="4011586" y="486039"/>
            <a:ext cx="4394720" cy="553472"/>
          </a:xfrm>
          <a:prstGeom prst="round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4299687" y="575005"/>
            <a:ext cx="6239758" cy="6594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err="1">
                <a:solidFill>
                  <a:schemeClr val="bg1"/>
                </a:solidFill>
                <a:latin typeface="+mn-lt"/>
              </a:rPr>
              <a:t>Виконання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програми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 за 2024 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рік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EC12E2B-D99E-4434-88DC-159C6DC5F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045726"/>
              </p:ext>
            </p:extLst>
          </p:nvPr>
        </p:nvGraphicFramePr>
        <p:xfrm>
          <a:off x="601918" y="1456131"/>
          <a:ext cx="11270042" cy="47780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2746">
                  <a:extLst>
                    <a:ext uri="{9D8B030D-6E8A-4147-A177-3AD203B41FA5}">
                      <a16:colId xmlns:a16="http://schemas.microsoft.com/office/drawing/2014/main" val="4043556934"/>
                    </a:ext>
                  </a:extLst>
                </a:gridCol>
                <a:gridCol w="2797292">
                  <a:extLst>
                    <a:ext uri="{9D8B030D-6E8A-4147-A177-3AD203B41FA5}">
                      <a16:colId xmlns:a16="http://schemas.microsoft.com/office/drawing/2014/main" val="1751036722"/>
                    </a:ext>
                  </a:extLst>
                </a:gridCol>
                <a:gridCol w="2904101">
                  <a:extLst>
                    <a:ext uri="{9D8B030D-6E8A-4147-A177-3AD203B41FA5}">
                      <a16:colId xmlns:a16="http://schemas.microsoft.com/office/drawing/2014/main" val="2157369835"/>
                    </a:ext>
                  </a:extLst>
                </a:gridCol>
                <a:gridCol w="2078883">
                  <a:extLst>
                    <a:ext uri="{9D8B030D-6E8A-4147-A177-3AD203B41FA5}">
                      <a16:colId xmlns:a16="http://schemas.microsoft.com/office/drawing/2014/main" val="70283021"/>
                    </a:ext>
                  </a:extLst>
                </a:gridCol>
                <a:gridCol w="2557020">
                  <a:extLst>
                    <a:ext uri="{9D8B030D-6E8A-4147-A177-3AD203B41FA5}">
                      <a16:colId xmlns:a16="http://schemas.microsoft.com/office/drawing/2014/main" val="1446713439"/>
                    </a:ext>
                  </a:extLst>
                </a:gridCol>
              </a:tblGrid>
              <a:tr h="97802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kern="1400" baseline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№</a:t>
                      </a:r>
                      <a:endParaRPr lang="uk-UA" sz="1600" b="1" i="0" u="none" strike="noStrike" kern="1400" baseline="0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kern="1400" baseline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Зміст заходу</a:t>
                      </a:r>
                      <a:endParaRPr lang="uk-UA" sz="1600" b="1" i="0" u="none" strike="noStrike" kern="1400" baseline="0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kern="1400" baseline="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Передбачено фінансування</a:t>
                      </a:r>
                      <a:endParaRPr lang="uk-UA" sz="1600" b="1" i="0" u="none" strike="noStrike" kern="1400" baseline="0" noProof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kern="1400" baseline="0" noProof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Профінансовано</a:t>
                      </a:r>
                      <a:endParaRPr lang="uk-UA" sz="1600" b="1" i="0" u="none" strike="noStrike" kern="1400" baseline="0" noProof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kern="14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Що зроблено</a:t>
                      </a:r>
                      <a:endParaRPr lang="uk-UA" sz="1600" b="1" i="0" u="none" strike="noStrike" kern="14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7905762"/>
                  </a:ext>
                </a:extLst>
              </a:tr>
              <a:tr h="1619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Забезпечення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роботи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системи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відеоспостереження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247 500,00 </a:t>
                      </a:r>
                      <a:r>
                        <a:rPr lang="ru-RU" sz="2000" u="none" strike="noStrike" dirty="0" err="1">
                          <a:effectLst/>
                          <a:latin typeface="+mn-lt"/>
                        </a:rPr>
                        <a:t>грн</a:t>
                      </a:r>
                      <a:endParaRPr lang="ru-RU" sz="2000" u="none" strike="noStrike" dirty="0"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202 500,00 </a:t>
                      </a:r>
                      <a:r>
                        <a:rPr lang="ru-RU" sz="2000" u="none" strike="noStrike" dirty="0" err="1">
                          <a:effectLst/>
                          <a:latin typeface="+mn-lt"/>
                        </a:rPr>
                        <a:t>грн</a:t>
                      </a:r>
                      <a:endParaRPr lang="ru-RU" sz="2000" u="none" strike="noStrike" dirty="0"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Оплата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послуг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з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технічного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обслуговування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обладнання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9486772"/>
                  </a:ext>
                </a:extLst>
              </a:tr>
              <a:tr h="14466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Послуги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у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сфері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локальних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мереж (доступ до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системи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відеоспостереження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через VPN)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309 960,00 </a:t>
                      </a:r>
                      <a:r>
                        <a:rPr lang="ru-RU" sz="2000" u="none" strike="noStrike" dirty="0" err="1">
                          <a:effectLst/>
                          <a:latin typeface="+mn-lt"/>
                        </a:rPr>
                        <a:t>грн</a:t>
                      </a:r>
                      <a:endParaRPr lang="ru-RU" sz="2000" u="none" strike="noStrike" dirty="0"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232 470,00 </a:t>
                      </a:r>
                      <a:r>
                        <a:rPr lang="ru-RU" sz="2000" u="none" strike="noStrike" dirty="0" err="1">
                          <a:effectLst/>
                          <a:latin typeface="+mn-lt"/>
                        </a:rPr>
                        <a:t>грн</a:t>
                      </a:r>
                      <a:endParaRPr lang="ru-RU" sz="2000" u="none" strike="noStrike" dirty="0"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Оплата доступу до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системи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відеоспостереження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та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відеоаналітики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0425988"/>
                  </a:ext>
                </a:extLst>
              </a:tr>
              <a:tr h="733519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err="1">
                          <a:effectLst/>
                          <a:latin typeface="+mn-lt"/>
                        </a:rPr>
                        <a:t>Всього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557 460,00 </a:t>
                      </a:r>
                      <a:r>
                        <a:rPr lang="ru-RU" sz="2000" u="none" strike="noStrike" dirty="0" err="1">
                          <a:effectLst/>
                          <a:latin typeface="+mn-lt"/>
                        </a:rPr>
                        <a:t>грн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434 970,00 </a:t>
                      </a:r>
                      <a:r>
                        <a:rPr lang="ru-RU" sz="2000" u="none" strike="noStrike" dirty="0" err="1">
                          <a:effectLst/>
                          <a:latin typeface="+mn-lt"/>
                        </a:rPr>
                        <a:t>грн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139503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C5DB581-5A98-4223-822B-9A6281737780}"/>
              </a:ext>
            </a:extLst>
          </p:cNvPr>
          <p:cNvSpPr/>
          <p:nvPr/>
        </p:nvSpPr>
        <p:spPr>
          <a:xfrm>
            <a:off x="10678160" y="83228"/>
            <a:ext cx="1422400" cy="659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EE16698-2839-4A98-AC1B-9F612C390A98}"/>
              </a:ext>
            </a:extLst>
          </p:cNvPr>
          <p:cNvSpPr/>
          <p:nvPr/>
        </p:nvSpPr>
        <p:spPr>
          <a:xfrm>
            <a:off x="213360" y="6421120"/>
            <a:ext cx="2448560" cy="33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E96D70-A073-4E04-9BA0-5B77C578AC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940" y="5621592"/>
            <a:ext cx="1874859" cy="265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8399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>
            <a:off x="5049520" y="2823579"/>
            <a:ext cx="6489815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195221" y="1732096"/>
            <a:ext cx="1687641" cy="650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24" name="Rectangle 23"/>
          <p:cNvSpPr/>
          <p:nvPr/>
        </p:nvSpPr>
        <p:spPr>
          <a:xfrm>
            <a:off x="7459819" y="1732096"/>
            <a:ext cx="1687641" cy="6805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25" name="Rectangle 24"/>
          <p:cNvSpPr/>
          <p:nvPr/>
        </p:nvSpPr>
        <p:spPr>
          <a:xfrm>
            <a:off x="9724417" y="1745719"/>
            <a:ext cx="1687641" cy="6805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27" name="Isosceles Triangle 26"/>
          <p:cNvSpPr/>
          <p:nvPr/>
        </p:nvSpPr>
        <p:spPr>
          <a:xfrm rot="10800000">
            <a:off x="5802872" y="2379715"/>
            <a:ext cx="345828" cy="29812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28" name="Isosceles Triangle 27"/>
          <p:cNvSpPr/>
          <p:nvPr/>
        </p:nvSpPr>
        <p:spPr>
          <a:xfrm rot="10800000">
            <a:off x="8113937" y="2379257"/>
            <a:ext cx="345828" cy="29812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29" name="Isosceles Triangle 28"/>
          <p:cNvSpPr/>
          <p:nvPr/>
        </p:nvSpPr>
        <p:spPr>
          <a:xfrm rot="10800000">
            <a:off x="10387288" y="2412079"/>
            <a:ext cx="345828" cy="298128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31" name="Rectangle 30"/>
          <p:cNvSpPr/>
          <p:nvPr/>
        </p:nvSpPr>
        <p:spPr>
          <a:xfrm>
            <a:off x="9493678" y="3137422"/>
            <a:ext cx="2078574" cy="3466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32" name="Rectangle 31"/>
          <p:cNvSpPr/>
          <p:nvPr/>
        </p:nvSpPr>
        <p:spPr>
          <a:xfrm>
            <a:off x="5035851" y="3042118"/>
            <a:ext cx="2078574" cy="3561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34" name="Rectangle 33"/>
          <p:cNvSpPr/>
          <p:nvPr/>
        </p:nvSpPr>
        <p:spPr>
          <a:xfrm>
            <a:off x="7258737" y="3137422"/>
            <a:ext cx="2078574" cy="3466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38" name="Rectangle 37"/>
          <p:cNvSpPr/>
          <p:nvPr/>
        </p:nvSpPr>
        <p:spPr>
          <a:xfrm>
            <a:off x="5023796" y="3010220"/>
            <a:ext cx="2078574" cy="1155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40" name="Rectangle 39"/>
          <p:cNvSpPr/>
          <p:nvPr/>
        </p:nvSpPr>
        <p:spPr>
          <a:xfrm>
            <a:off x="7258737" y="2999528"/>
            <a:ext cx="2078574" cy="126238"/>
          </a:xfrm>
          <a:prstGeom prst="rect">
            <a:avLst/>
          </a:prstGeom>
          <a:solidFill>
            <a:srgbClr val="36A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41" name="Rectangle 40"/>
          <p:cNvSpPr/>
          <p:nvPr/>
        </p:nvSpPr>
        <p:spPr>
          <a:xfrm>
            <a:off x="9493678" y="2999528"/>
            <a:ext cx="2078574" cy="137894"/>
          </a:xfrm>
          <a:prstGeom prst="rect">
            <a:avLst/>
          </a:prstGeom>
          <a:solidFill>
            <a:srgbClr val="1D6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43" name="TextBox 42"/>
          <p:cNvSpPr txBox="1"/>
          <p:nvPr/>
        </p:nvSpPr>
        <p:spPr>
          <a:xfrm>
            <a:off x="5176241" y="1794871"/>
            <a:ext cx="170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Мета </a:t>
            </a:r>
            <a:r>
              <a:rPr lang="ru-RU" dirty="0" err="1">
                <a:solidFill>
                  <a:schemeClr val="bg1"/>
                </a:solidFill>
              </a:rPr>
              <a:t>програми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17565" y="1726648"/>
            <a:ext cx="1194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Завдання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програми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961769" y="1747876"/>
            <a:ext cx="1198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Чому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важливо</a:t>
            </a:r>
            <a:r>
              <a:rPr lang="ru-RU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270378" y="3290042"/>
            <a:ext cx="1663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Забезпечити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безпеку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громадян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захист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стратегічних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об’єктів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і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нормальну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життєдіяльність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міста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через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впровадження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сучасної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системи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відеоспостереження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та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координацію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дій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влади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й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правоохоронних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органів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3" name="Oval 82"/>
          <p:cNvSpPr/>
          <p:nvPr/>
        </p:nvSpPr>
        <p:spPr>
          <a:xfrm>
            <a:off x="5132119" y="3378917"/>
            <a:ext cx="126204" cy="126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106" name="TextBox 105"/>
          <p:cNvSpPr txBox="1"/>
          <p:nvPr/>
        </p:nvSpPr>
        <p:spPr>
          <a:xfrm>
            <a:off x="7501870" y="3284323"/>
            <a:ext cx="1706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Посилення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безпеки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та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захисту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життя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і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здоров’я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громадян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7" name="Oval 106"/>
          <p:cNvSpPr/>
          <p:nvPr/>
        </p:nvSpPr>
        <p:spPr>
          <a:xfrm>
            <a:off x="7378504" y="3357520"/>
            <a:ext cx="126204" cy="1262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109" name="TextBox 108"/>
          <p:cNvSpPr txBox="1"/>
          <p:nvPr/>
        </p:nvSpPr>
        <p:spPr>
          <a:xfrm>
            <a:off x="7533072" y="3942310"/>
            <a:ext cx="1706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Координація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дій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влади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та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правоохоронців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для оперативного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реагування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на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надзвичайні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ситуації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10" name="Oval 109"/>
          <p:cNvSpPr/>
          <p:nvPr/>
        </p:nvSpPr>
        <p:spPr>
          <a:xfrm>
            <a:off x="7378504" y="4046329"/>
            <a:ext cx="126204" cy="1262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112" name="TextBox 111"/>
          <p:cNvSpPr txBox="1"/>
          <p:nvPr/>
        </p:nvSpPr>
        <p:spPr>
          <a:xfrm>
            <a:off x="7564809" y="4978144"/>
            <a:ext cx="1766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Підвищення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безпеки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дорожнього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руху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та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дисципліни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його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учасників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7378504" y="5020182"/>
            <a:ext cx="126204" cy="1262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115" name="TextBox 114"/>
          <p:cNvSpPr txBox="1"/>
          <p:nvPr/>
        </p:nvSpPr>
        <p:spPr>
          <a:xfrm>
            <a:off x="9741639" y="3220902"/>
            <a:ext cx="1582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Зростання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соціально-політичної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напруги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вимагає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надійних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заходів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безпеки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16" name="Oval 115"/>
          <p:cNvSpPr/>
          <p:nvPr/>
        </p:nvSpPr>
        <p:spPr>
          <a:xfrm>
            <a:off x="9609407" y="3302796"/>
            <a:ext cx="126204" cy="126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118" name="TextBox 117"/>
          <p:cNvSpPr txBox="1"/>
          <p:nvPr/>
        </p:nvSpPr>
        <p:spPr>
          <a:xfrm>
            <a:off x="9753695" y="4046329"/>
            <a:ext cx="1582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Система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гарантує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цілодобовий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контроль,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захист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майна та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швидке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реагування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на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загрози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19" name="Oval 118"/>
          <p:cNvSpPr/>
          <p:nvPr/>
        </p:nvSpPr>
        <p:spPr>
          <a:xfrm>
            <a:off x="9609407" y="4139422"/>
            <a:ext cx="126204" cy="126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4431F4-7BE5-4D1C-9992-689DEEFB7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426612"/>
            <a:ext cx="4557496" cy="4557496"/>
          </a:xfrm>
          <a:prstGeom prst="rect">
            <a:avLst/>
          </a:prstGeom>
        </p:spPr>
      </p:pic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7EF98B62-2FAE-48D7-92BA-F9A1DD274895}"/>
              </a:ext>
            </a:extLst>
          </p:cNvPr>
          <p:cNvSpPr/>
          <p:nvPr/>
        </p:nvSpPr>
        <p:spPr>
          <a:xfrm>
            <a:off x="2625359" y="393930"/>
            <a:ext cx="7422881" cy="553472"/>
          </a:xfrm>
          <a:prstGeom prst="round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itle 2">
            <a:extLst>
              <a:ext uri="{FF2B5EF4-FFF2-40B4-BE49-F238E27FC236}">
                <a16:creationId xmlns:a16="http://schemas.microsoft.com/office/drawing/2014/main" id="{9AE0531C-41D8-4258-8F08-DD4722D13F9B}"/>
              </a:ext>
            </a:extLst>
          </p:cNvPr>
          <p:cNvSpPr txBox="1">
            <a:spLocks/>
          </p:cNvSpPr>
          <p:nvPr/>
        </p:nvSpPr>
        <p:spPr>
          <a:xfrm>
            <a:off x="2772162" y="387822"/>
            <a:ext cx="7438638" cy="6594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>
                <a:solidFill>
                  <a:schemeClr val="bg1"/>
                </a:solidFill>
                <a:latin typeface="+mn-lt"/>
              </a:rPr>
              <a:t>Мета, завдання та важливість програми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2EF28111-8DE6-4835-B8B0-2339B1A06B58}"/>
              </a:ext>
            </a:extLst>
          </p:cNvPr>
          <p:cNvSpPr/>
          <p:nvPr/>
        </p:nvSpPr>
        <p:spPr>
          <a:xfrm>
            <a:off x="10678160" y="83228"/>
            <a:ext cx="1422400" cy="659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748004-A961-44E3-98D4-DB7BC3EB45BD}"/>
              </a:ext>
            </a:extLst>
          </p:cNvPr>
          <p:cNvSpPr/>
          <p:nvPr/>
        </p:nvSpPr>
        <p:spPr>
          <a:xfrm>
            <a:off x="314960" y="6363408"/>
            <a:ext cx="2214880" cy="403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FF3AAD9F-0B3E-4697-8250-70CDCB6DFF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727" y="5529200"/>
            <a:ext cx="1874859" cy="2652019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5D6F0EBF-A02B-45EB-A471-F3E322BCBC30}"/>
              </a:ext>
            </a:extLst>
          </p:cNvPr>
          <p:cNvSpPr txBox="1"/>
          <p:nvPr/>
        </p:nvSpPr>
        <p:spPr>
          <a:xfrm>
            <a:off x="7533071" y="5733987"/>
            <a:ext cx="1948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Профілактика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злочинно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-</a:t>
            </a:r>
          </a:p>
          <a:p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сті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та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моніторинг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благоустрою.</a:t>
            </a:r>
          </a:p>
        </p:txBody>
      </p:sp>
      <p:sp>
        <p:nvSpPr>
          <p:cNvPr id="71" name="Oval 112">
            <a:extLst>
              <a:ext uri="{FF2B5EF4-FFF2-40B4-BE49-F238E27FC236}">
                <a16:creationId xmlns:a16="http://schemas.microsoft.com/office/drawing/2014/main" id="{11C518AC-D771-4298-9B8D-46D780BAFD16}"/>
              </a:ext>
            </a:extLst>
          </p:cNvPr>
          <p:cNvSpPr/>
          <p:nvPr/>
        </p:nvSpPr>
        <p:spPr>
          <a:xfrm>
            <a:off x="7397220" y="5805622"/>
            <a:ext cx="126204" cy="1262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72" name="Oval 118">
            <a:extLst>
              <a:ext uri="{FF2B5EF4-FFF2-40B4-BE49-F238E27FC236}">
                <a16:creationId xmlns:a16="http://schemas.microsoft.com/office/drawing/2014/main" id="{C33882FA-19F8-401C-A2A4-F4BA54D969EA}"/>
              </a:ext>
            </a:extLst>
          </p:cNvPr>
          <p:cNvSpPr/>
          <p:nvPr/>
        </p:nvSpPr>
        <p:spPr>
          <a:xfrm>
            <a:off x="9618324" y="5330540"/>
            <a:ext cx="126204" cy="126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A4EA24C-2734-44DD-AD89-CA5AE6E319AA}"/>
              </a:ext>
            </a:extLst>
          </p:cNvPr>
          <p:cNvSpPr txBox="1"/>
          <p:nvPr/>
        </p:nvSpPr>
        <p:spPr>
          <a:xfrm>
            <a:off x="9759647" y="5246658"/>
            <a:ext cx="1582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Підвищує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рівень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довіри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до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влади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знижує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злочинність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і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покращує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якість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життя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 в 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</a:rPr>
              <a:t>місті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8026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A958B51-FD86-4FED-BB0D-3039ACE2AD06}"/>
              </a:ext>
            </a:extLst>
          </p:cNvPr>
          <p:cNvSpPr/>
          <p:nvPr/>
        </p:nvSpPr>
        <p:spPr>
          <a:xfrm>
            <a:off x="2563110" y="350329"/>
            <a:ext cx="7205921" cy="993255"/>
          </a:xfrm>
          <a:prstGeom prst="round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E39D78-E708-4383-A011-A6018EC566E4}"/>
              </a:ext>
            </a:extLst>
          </p:cNvPr>
          <p:cNvSpPr/>
          <p:nvPr/>
        </p:nvSpPr>
        <p:spPr>
          <a:xfrm>
            <a:off x="2674022" y="420255"/>
            <a:ext cx="69037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2000"/>
            </a:pPr>
            <a:r>
              <a:rPr lang="uk-UA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Програма «Підтримка самозабезпечення Коломийської міської територіальної громади харчовими продуктами</a:t>
            </a:r>
          </a:p>
          <a:p>
            <a:pPr lvl="0" algn="ctr">
              <a:buClr>
                <a:srgbClr val="000000"/>
              </a:buClr>
              <a:buSzPts val="2000"/>
            </a:pPr>
            <a:r>
              <a:rPr lang="uk-UA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«Сади Перемоги» на 2022-2024 роки»</a:t>
            </a:r>
            <a:endParaRPr lang="ru-RU" dirty="0">
              <a:solidFill>
                <a:schemeClr val="bg1"/>
              </a:solidFill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CAC1125-225C-4C0B-81E0-560489DAA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1651" y="2109666"/>
            <a:ext cx="442078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Розробник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Програми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Управління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економіки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міської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ради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Термін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реалізації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Програми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 роки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Обсяг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фінансування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Програми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2024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рік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2 500 000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Передбачено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фінансування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2024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рік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1 273 600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Профінансовано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звітний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період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1 273 600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5" name="Прямоугольник 514">
            <a:extLst>
              <a:ext uri="{FF2B5EF4-FFF2-40B4-BE49-F238E27FC236}">
                <a16:creationId xmlns:a16="http://schemas.microsoft.com/office/drawing/2014/main" id="{3A76E7EC-2421-43CC-87C2-FBA74403AA54}"/>
              </a:ext>
            </a:extLst>
          </p:cNvPr>
          <p:cNvSpPr/>
          <p:nvPr/>
        </p:nvSpPr>
        <p:spPr>
          <a:xfrm>
            <a:off x="10875146" y="213064"/>
            <a:ext cx="1225118" cy="46163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4" name="Прямоугольник 563">
            <a:extLst>
              <a:ext uri="{FF2B5EF4-FFF2-40B4-BE49-F238E27FC236}">
                <a16:creationId xmlns:a16="http://schemas.microsoft.com/office/drawing/2014/main" id="{2C235CD1-CD4F-4E73-BAA5-8F43B179C459}"/>
              </a:ext>
            </a:extLst>
          </p:cNvPr>
          <p:cNvSpPr/>
          <p:nvPr/>
        </p:nvSpPr>
        <p:spPr>
          <a:xfrm>
            <a:off x="350520" y="6309360"/>
            <a:ext cx="2209800" cy="3429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3" name="Рисунок 562">
            <a:extLst>
              <a:ext uri="{FF2B5EF4-FFF2-40B4-BE49-F238E27FC236}">
                <a16:creationId xmlns:a16="http://schemas.microsoft.com/office/drawing/2014/main" id="{2E3EB0DE-EB7B-4948-AE7F-00BA3310D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229" y="5461168"/>
            <a:ext cx="1874859" cy="2652019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A9A98B22-7F7D-43D1-B105-AFE88AB5A28D}"/>
              </a:ext>
            </a:extLst>
          </p:cNvPr>
          <p:cNvSpPr/>
          <p:nvPr/>
        </p:nvSpPr>
        <p:spPr>
          <a:xfrm>
            <a:off x="1645920" y="4668520"/>
            <a:ext cx="325120" cy="279400"/>
          </a:xfrm>
          <a:prstGeom prst="ellipse">
            <a:avLst/>
          </a:prstGeom>
          <a:solidFill>
            <a:srgbClr val="51BFA6"/>
          </a:solidFill>
          <a:ln>
            <a:solidFill>
              <a:srgbClr val="51BF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90B4EC-F6F9-4687-912B-E0FDB2AF9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1" y="1803196"/>
            <a:ext cx="6788533" cy="424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24728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5">
            <a:extLst>
              <a:ext uri="{FF2B5EF4-FFF2-40B4-BE49-F238E27FC236}">
                <a16:creationId xmlns:a16="http://schemas.microsoft.com/office/drawing/2014/main" id="{F45879E5-8E80-4875-A4F6-7B3F4332B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4967" y="3079659"/>
            <a:ext cx="1924050" cy="1922463"/>
          </a:xfrm>
          <a:prstGeom prst="ellipse">
            <a:avLst/>
          </a:prstGeom>
          <a:solidFill>
            <a:srgbClr val="0056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56A8"/>
              </a:solidFill>
            </a:endParaRP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81DC19A2-04EF-4FFE-A028-072C5283CC6D}"/>
              </a:ext>
            </a:extLst>
          </p:cNvPr>
          <p:cNvSpPr>
            <a:spLocks/>
          </p:cNvSpPr>
          <p:nvPr/>
        </p:nvSpPr>
        <p:spPr bwMode="auto">
          <a:xfrm>
            <a:off x="5595442" y="1871572"/>
            <a:ext cx="2592388" cy="665163"/>
          </a:xfrm>
          <a:custGeom>
            <a:avLst/>
            <a:gdLst>
              <a:gd name="T0" fmla="*/ 2082 w 2082"/>
              <a:gd name="T1" fmla="*/ 267 h 533"/>
              <a:gd name="T2" fmla="*/ 1816 w 2082"/>
              <a:gd name="T3" fmla="*/ 533 h 533"/>
              <a:gd name="T4" fmla="*/ 266 w 2082"/>
              <a:gd name="T5" fmla="*/ 533 h 533"/>
              <a:gd name="T6" fmla="*/ 0 w 2082"/>
              <a:gd name="T7" fmla="*/ 267 h 533"/>
              <a:gd name="T8" fmla="*/ 266 w 2082"/>
              <a:gd name="T9" fmla="*/ 0 h 533"/>
              <a:gd name="T10" fmla="*/ 1816 w 2082"/>
              <a:gd name="T11" fmla="*/ 0 h 533"/>
              <a:gd name="T12" fmla="*/ 2082 w 2082"/>
              <a:gd name="T13" fmla="*/ 267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2" h="533">
                <a:moveTo>
                  <a:pt x="2082" y="267"/>
                </a:moveTo>
                <a:cubicBezTo>
                  <a:pt x="2082" y="414"/>
                  <a:pt x="1963" y="533"/>
                  <a:pt x="1816" y="533"/>
                </a:cubicBezTo>
                <a:cubicBezTo>
                  <a:pt x="266" y="533"/>
                  <a:pt x="266" y="533"/>
                  <a:pt x="266" y="533"/>
                </a:cubicBezTo>
                <a:cubicBezTo>
                  <a:pt x="119" y="533"/>
                  <a:pt x="0" y="414"/>
                  <a:pt x="0" y="267"/>
                </a:cubicBezTo>
                <a:cubicBezTo>
                  <a:pt x="0" y="119"/>
                  <a:pt x="119" y="0"/>
                  <a:pt x="266" y="0"/>
                </a:cubicBezTo>
                <a:cubicBezTo>
                  <a:pt x="1816" y="0"/>
                  <a:pt x="1816" y="0"/>
                  <a:pt x="1816" y="0"/>
                </a:cubicBezTo>
                <a:cubicBezTo>
                  <a:pt x="1963" y="0"/>
                  <a:pt x="2082" y="119"/>
                  <a:pt x="2082" y="2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934FADA9-80BE-471E-9018-87694ED9BEA0}"/>
              </a:ext>
            </a:extLst>
          </p:cNvPr>
          <p:cNvSpPr>
            <a:spLocks/>
          </p:cNvSpPr>
          <p:nvPr/>
        </p:nvSpPr>
        <p:spPr bwMode="auto">
          <a:xfrm>
            <a:off x="6076454" y="2619284"/>
            <a:ext cx="2592388" cy="665163"/>
          </a:xfrm>
          <a:custGeom>
            <a:avLst/>
            <a:gdLst>
              <a:gd name="T0" fmla="*/ 2082 w 2082"/>
              <a:gd name="T1" fmla="*/ 267 h 533"/>
              <a:gd name="T2" fmla="*/ 1816 w 2082"/>
              <a:gd name="T3" fmla="*/ 533 h 533"/>
              <a:gd name="T4" fmla="*/ 266 w 2082"/>
              <a:gd name="T5" fmla="*/ 533 h 533"/>
              <a:gd name="T6" fmla="*/ 0 w 2082"/>
              <a:gd name="T7" fmla="*/ 267 h 533"/>
              <a:gd name="T8" fmla="*/ 266 w 2082"/>
              <a:gd name="T9" fmla="*/ 0 h 533"/>
              <a:gd name="T10" fmla="*/ 1816 w 2082"/>
              <a:gd name="T11" fmla="*/ 0 h 533"/>
              <a:gd name="T12" fmla="*/ 2082 w 2082"/>
              <a:gd name="T13" fmla="*/ 267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2" h="533">
                <a:moveTo>
                  <a:pt x="2082" y="267"/>
                </a:moveTo>
                <a:cubicBezTo>
                  <a:pt x="2082" y="414"/>
                  <a:pt x="1963" y="533"/>
                  <a:pt x="1816" y="533"/>
                </a:cubicBezTo>
                <a:cubicBezTo>
                  <a:pt x="266" y="533"/>
                  <a:pt x="266" y="533"/>
                  <a:pt x="266" y="533"/>
                </a:cubicBezTo>
                <a:cubicBezTo>
                  <a:pt x="119" y="533"/>
                  <a:pt x="0" y="414"/>
                  <a:pt x="0" y="267"/>
                </a:cubicBezTo>
                <a:cubicBezTo>
                  <a:pt x="0" y="120"/>
                  <a:pt x="119" y="0"/>
                  <a:pt x="266" y="0"/>
                </a:cubicBezTo>
                <a:cubicBezTo>
                  <a:pt x="1816" y="0"/>
                  <a:pt x="1816" y="0"/>
                  <a:pt x="1816" y="0"/>
                </a:cubicBezTo>
                <a:cubicBezTo>
                  <a:pt x="1963" y="0"/>
                  <a:pt x="2082" y="120"/>
                  <a:pt x="2082" y="26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CF599195-A718-48EE-99DB-E9B8DC9B408A}"/>
              </a:ext>
            </a:extLst>
          </p:cNvPr>
          <p:cNvSpPr>
            <a:spLocks/>
          </p:cNvSpPr>
          <p:nvPr/>
        </p:nvSpPr>
        <p:spPr bwMode="auto">
          <a:xfrm>
            <a:off x="6555879" y="3363822"/>
            <a:ext cx="2593975" cy="663575"/>
          </a:xfrm>
          <a:custGeom>
            <a:avLst/>
            <a:gdLst>
              <a:gd name="T0" fmla="*/ 2082 w 2082"/>
              <a:gd name="T1" fmla="*/ 267 h 533"/>
              <a:gd name="T2" fmla="*/ 1816 w 2082"/>
              <a:gd name="T3" fmla="*/ 533 h 533"/>
              <a:gd name="T4" fmla="*/ 266 w 2082"/>
              <a:gd name="T5" fmla="*/ 533 h 533"/>
              <a:gd name="T6" fmla="*/ 0 w 2082"/>
              <a:gd name="T7" fmla="*/ 267 h 533"/>
              <a:gd name="T8" fmla="*/ 266 w 2082"/>
              <a:gd name="T9" fmla="*/ 0 h 533"/>
              <a:gd name="T10" fmla="*/ 1816 w 2082"/>
              <a:gd name="T11" fmla="*/ 0 h 533"/>
              <a:gd name="T12" fmla="*/ 2082 w 2082"/>
              <a:gd name="T13" fmla="*/ 267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2" h="533">
                <a:moveTo>
                  <a:pt x="2082" y="267"/>
                </a:moveTo>
                <a:cubicBezTo>
                  <a:pt x="2082" y="414"/>
                  <a:pt x="1963" y="533"/>
                  <a:pt x="1816" y="533"/>
                </a:cubicBezTo>
                <a:cubicBezTo>
                  <a:pt x="266" y="533"/>
                  <a:pt x="266" y="533"/>
                  <a:pt x="266" y="533"/>
                </a:cubicBezTo>
                <a:cubicBezTo>
                  <a:pt x="119" y="533"/>
                  <a:pt x="0" y="414"/>
                  <a:pt x="0" y="267"/>
                </a:cubicBezTo>
                <a:cubicBezTo>
                  <a:pt x="0" y="119"/>
                  <a:pt x="119" y="0"/>
                  <a:pt x="266" y="0"/>
                </a:cubicBezTo>
                <a:cubicBezTo>
                  <a:pt x="1816" y="0"/>
                  <a:pt x="1816" y="0"/>
                  <a:pt x="1816" y="0"/>
                </a:cubicBezTo>
                <a:cubicBezTo>
                  <a:pt x="1963" y="0"/>
                  <a:pt x="2082" y="119"/>
                  <a:pt x="2082" y="26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B12923B6-CB59-4959-BDFE-8CE589EFBD28}"/>
              </a:ext>
            </a:extLst>
          </p:cNvPr>
          <p:cNvSpPr>
            <a:spLocks/>
          </p:cNvSpPr>
          <p:nvPr/>
        </p:nvSpPr>
        <p:spPr bwMode="auto">
          <a:xfrm>
            <a:off x="6555879" y="4106772"/>
            <a:ext cx="2593975" cy="665163"/>
          </a:xfrm>
          <a:custGeom>
            <a:avLst/>
            <a:gdLst>
              <a:gd name="T0" fmla="*/ 2082 w 2082"/>
              <a:gd name="T1" fmla="*/ 266 h 533"/>
              <a:gd name="T2" fmla="*/ 1816 w 2082"/>
              <a:gd name="T3" fmla="*/ 533 h 533"/>
              <a:gd name="T4" fmla="*/ 266 w 2082"/>
              <a:gd name="T5" fmla="*/ 533 h 533"/>
              <a:gd name="T6" fmla="*/ 0 w 2082"/>
              <a:gd name="T7" fmla="*/ 266 h 533"/>
              <a:gd name="T8" fmla="*/ 266 w 2082"/>
              <a:gd name="T9" fmla="*/ 0 h 533"/>
              <a:gd name="T10" fmla="*/ 1816 w 2082"/>
              <a:gd name="T11" fmla="*/ 0 h 533"/>
              <a:gd name="T12" fmla="*/ 2082 w 2082"/>
              <a:gd name="T13" fmla="*/ 26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2" h="533">
                <a:moveTo>
                  <a:pt x="2082" y="266"/>
                </a:moveTo>
                <a:cubicBezTo>
                  <a:pt x="2082" y="413"/>
                  <a:pt x="1963" y="533"/>
                  <a:pt x="1816" y="533"/>
                </a:cubicBezTo>
                <a:cubicBezTo>
                  <a:pt x="266" y="533"/>
                  <a:pt x="266" y="533"/>
                  <a:pt x="266" y="533"/>
                </a:cubicBezTo>
                <a:cubicBezTo>
                  <a:pt x="119" y="533"/>
                  <a:pt x="0" y="413"/>
                  <a:pt x="0" y="266"/>
                </a:cubicBezTo>
                <a:cubicBezTo>
                  <a:pt x="0" y="119"/>
                  <a:pt x="119" y="0"/>
                  <a:pt x="266" y="0"/>
                </a:cubicBezTo>
                <a:cubicBezTo>
                  <a:pt x="1816" y="0"/>
                  <a:pt x="1816" y="0"/>
                  <a:pt x="1816" y="0"/>
                </a:cubicBezTo>
                <a:cubicBezTo>
                  <a:pt x="1963" y="0"/>
                  <a:pt x="2082" y="119"/>
                  <a:pt x="2082" y="26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21FB80C6-D579-438E-81EB-7ADFA723D647}"/>
              </a:ext>
            </a:extLst>
          </p:cNvPr>
          <p:cNvSpPr>
            <a:spLocks/>
          </p:cNvSpPr>
          <p:nvPr/>
        </p:nvSpPr>
        <p:spPr bwMode="auto">
          <a:xfrm>
            <a:off x="6076454" y="4851309"/>
            <a:ext cx="2592388" cy="661988"/>
          </a:xfrm>
          <a:custGeom>
            <a:avLst/>
            <a:gdLst>
              <a:gd name="T0" fmla="*/ 2082 w 2082"/>
              <a:gd name="T1" fmla="*/ 266 h 532"/>
              <a:gd name="T2" fmla="*/ 1816 w 2082"/>
              <a:gd name="T3" fmla="*/ 532 h 532"/>
              <a:gd name="T4" fmla="*/ 266 w 2082"/>
              <a:gd name="T5" fmla="*/ 532 h 532"/>
              <a:gd name="T6" fmla="*/ 0 w 2082"/>
              <a:gd name="T7" fmla="*/ 266 h 532"/>
              <a:gd name="T8" fmla="*/ 266 w 2082"/>
              <a:gd name="T9" fmla="*/ 0 h 532"/>
              <a:gd name="T10" fmla="*/ 1816 w 2082"/>
              <a:gd name="T11" fmla="*/ 0 h 532"/>
              <a:gd name="T12" fmla="*/ 2082 w 2082"/>
              <a:gd name="T13" fmla="*/ 266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2" h="532">
                <a:moveTo>
                  <a:pt x="2082" y="266"/>
                </a:moveTo>
                <a:cubicBezTo>
                  <a:pt x="2082" y="413"/>
                  <a:pt x="1963" y="532"/>
                  <a:pt x="1816" y="532"/>
                </a:cubicBezTo>
                <a:cubicBezTo>
                  <a:pt x="266" y="532"/>
                  <a:pt x="266" y="532"/>
                  <a:pt x="266" y="532"/>
                </a:cubicBezTo>
                <a:cubicBezTo>
                  <a:pt x="119" y="532"/>
                  <a:pt x="0" y="413"/>
                  <a:pt x="0" y="266"/>
                </a:cubicBezTo>
                <a:cubicBezTo>
                  <a:pt x="0" y="119"/>
                  <a:pt x="119" y="0"/>
                  <a:pt x="266" y="0"/>
                </a:cubicBezTo>
                <a:cubicBezTo>
                  <a:pt x="1816" y="0"/>
                  <a:pt x="1816" y="0"/>
                  <a:pt x="1816" y="0"/>
                </a:cubicBezTo>
                <a:cubicBezTo>
                  <a:pt x="1963" y="0"/>
                  <a:pt x="2082" y="119"/>
                  <a:pt x="2082" y="266"/>
                </a:cubicBezTo>
              </a:path>
            </a:pathLst>
          </a:custGeom>
          <a:solidFill>
            <a:srgbClr val="51BFA6"/>
          </a:solidFill>
          <a:ln>
            <a:solidFill>
              <a:srgbClr val="51BFA6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63960236-6F01-4AF2-9AA7-89DEA4DDB243}"/>
              </a:ext>
            </a:extLst>
          </p:cNvPr>
          <p:cNvSpPr>
            <a:spLocks/>
          </p:cNvSpPr>
          <p:nvPr/>
        </p:nvSpPr>
        <p:spPr bwMode="auto">
          <a:xfrm>
            <a:off x="5595442" y="5594259"/>
            <a:ext cx="2592388" cy="663575"/>
          </a:xfrm>
          <a:custGeom>
            <a:avLst/>
            <a:gdLst>
              <a:gd name="T0" fmla="*/ 2082 w 2082"/>
              <a:gd name="T1" fmla="*/ 267 h 533"/>
              <a:gd name="T2" fmla="*/ 1816 w 2082"/>
              <a:gd name="T3" fmla="*/ 533 h 533"/>
              <a:gd name="T4" fmla="*/ 266 w 2082"/>
              <a:gd name="T5" fmla="*/ 533 h 533"/>
              <a:gd name="T6" fmla="*/ 0 w 2082"/>
              <a:gd name="T7" fmla="*/ 267 h 533"/>
              <a:gd name="T8" fmla="*/ 266 w 2082"/>
              <a:gd name="T9" fmla="*/ 0 h 533"/>
              <a:gd name="T10" fmla="*/ 1816 w 2082"/>
              <a:gd name="T11" fmla="*/ 0 h 533"/>
              <a:gd name="T12" fmla="*/ 2082 w 2082"/>
              <a:gd name="T13" fmla="*/ 267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2" h="533">
                <a:moveTo>
                  <a:pt x="2082" y="267"/>
                </a:moveTo>
                <a:cubicBezTo>
                  <a:pt x="2082" y="414"/>
                  <a:pt x="1963" y="533"/>
                  <a:pt x="1816" y="533"/>
                </a:cubicBezTo>
                <a:cubicBezTo>
                  <a:pt x="266" y="533"/>
                  <a:pt x="266" y="533"/>
                  <a:pt x="266" y="533"/>
                </a:cubicBezTo>
                <a:cubicBezTo>
                  <a:pt x="119" y="533"/>
                  <a:pt x="0" y="414"/>
                  <a:pt x="0" y="267"/>
                </a:cubicBezTo>
                <a:cubicBezTo>
                  <a:pt x="0" y="120"/>
                  <a:pt x="119" y="0"/>
                  <a:pt x="266" y="0"/>
                </a:cubicBezTo>
                <a:cubicBezTo>
                  <a:pt x="1816" y="0"/>
                  <a:pt x="1816" y="0"/>
                  <a:pt x="1816" y="0"/>
                </a:cubicBezTo>
                <a:cubicBezTo>
                  <a:pt x="1963" y="0"/>
                  <a:pt x="2082" y="120"/>
                  <a:pt x="2082" y="267"/>
                </a:cubicBezTo>
              </a:path>
            </a:pathLst>
          </a:custGeom>
          <a:solidFill>
            <a:srgbClr val="1D9A7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2">
            <a:extLst>
              <a:ext uri="{FF2B5EF4-FFF2-40B4-BE49-F238E27FC236}">
                <a16:creationId xmlns:a16="http://schemas.microsoft.com/office/drawing/2014/main" id="{8BD6AB1B-5F6E-496A-BAE6-08405694A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5929" y="1957297"/>
            <a:ext cx="503238" cy="5032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3">
            <a:extLst>
              <a:ext uri="{FF2B5EF4-FFF2-40B4-BE49-F238E27FC236}">
                <a16:creationId xmlns:a16="http://schemas.microsoft.com/office/drawing/2014/main" id="{4F1F7F9C-859D-4284-A41C-E6EE55737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6942" y="2700247"/>
            <a:ext cx="503238" cy="5032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4">
            <a:extLst>
              <a:ext uri="{FF2B5EF4-FFF2-40B4-BE49-F238E27FC236}">
                <a16:creationId xmlns:a16="http://schemas.microsoft.com/office/drawing/2014/main" id="{65A60248-CF51-4AA5-B6CA-11F07ED2D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7954" y="3443197"/>
            <a:ext cx="503238" cy="5048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15">
            <a:extLst>
              <a:ext uri="{FF2B5EF4-FFF2-40B4-BE49-F238E27FC236}">
                <a16:creationId xmlns:a16="http://schemas.microsoft.com/office/drawing/2014/main" id="{60567586-AB6B-4797-B468-D9E33A42E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7954" y="4187734"/>
            <a:ext cx="503238" cy="5032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16">
            <a:extLst>
              <a:ext uri="{FF2B5EF4-FFF2-40B4-BE49-F238E27FC236}">
                <a16:creationId xmlns:a16="http://schemas.microsoft.com/office/drawing/2014/main" id="{7F076560-595A-479F-8F5D-5DC7B34C4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6942" y="4930684"/>
            <a:ext cx="503238" cy="5032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7">
            <a:extLst>
              <a:ext uri="{FF2B5EF4-FFF2-40B4-BE49-F238E27FC236}">
                <a16:creationId xmlns:a16="http://schemas.microsoft.com/office/drawing/2014/main" id="{D7E892DF-9F26-4214-8D7D-852B6EC272E1}"/>
              </a:ext>
            </a:extLst>
          </p:cNvPr>
          <p:cNvSpPr>
            <a:spLocks/>
          </p:cNvSpPr>
          <p:nvPr/>
        </p:nvSpPr>
        <p:spPr bwMode="auto">
          <a:xfrm>
            <a:off x="4568329" y="2165259"/>
            <a:ext cx="1016000" cy="723900"/>
          </a:xfrm>
          <a:custGeom>
            <a:avLst/>
            <a:gdLst>
              <a:gd name="T0" fmla="*/ 815 w 816"/>
              <a:gd name="T1" fmla="*/ 0 h 582"/>
              <a:gd name="T2" fmla="*/ 580 w 816"/>
              <a:gd name="T3" fmla="*/ 9 h 582"/>
              <a:gd name="T4" fmla="*/ 368 w 816"/>
              <a:gd name="T5" fmla="*/ 531 h 582"/>
              <a:gd name="T6" fmla="*/ 0 w 816"/>
              <a:gd name="T7" fmla="*/ 543 h 582"/>
              <a:gd name="T8" fmla="*/ 86 w 816"/>
              <a:gd name="T9" fmla="*/ 582 h 582"/>
              <a:gd name="T10" fmla="*/ 396 w 816"/>
              <a:gd name="T11" fmla="*/ 571 h 582"/>
              <a:gd name="T12" fmla="*/ 608 w 816"/>
              <a:gd name="T13" fmla="*/ 49 h 582"/>
              <a:gd name="T14" fmla="*/ 816 w 816"/>
              <a:gd name="T15" fmla="*/ 42 h 582"/>
              <a:gd name="T16" fmla="*/ 815 w 816"/>
              <a:gd name="T17" fmla="*/ 21 h 582"/>
              <a:gd name="T18" fmla="*/ 815 w 816"/>
              <a:gd name="T19" fmla="*/ 0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16" h="582">
                <a:moveTo>
                  <a:pt x="815" y="0"/>
                </a:moveTo>
                <a:cubicBezTo>
                  <a:pt x="580" y="9"/>
                  <a:pt x="580" y="9"/>
                  <a:pt x="580" y="9"/>
                </a:cubicBezTo>
                <a:cubicBezTo>
                  <a:pt x="368" y="531"/>
                  <a:pt x="368" y="531"/>
                  <a:pt x="368" y="531"/>
                </a:cubicBezTo>
                <a:cubicBezTo>
                  <a:pt x="0" y="543"/>
                  <a:pt x="0" y="543"/>
                  <a:pt x="0" y="543"/>
                </a:cubicBezTo>
                <a:cubicBezTo>
                  <a:pt x="29" y="555"/>
                  <a:pt x="58" y="568"/>
                  <a:pt x="86" y="582"/>
                </a:cubicBezTo>
                <a:cubicBezTo>
                  <a:pt x="396" y="571"/>
                  <a:pt x="396" y="571"/>
                  <a:pt x="396" y="571"/>
                </a:cubicBezTo>
                <a:cubicBezTo>
                  <a:pt x="608" y="49"/>
                  <a:pt x="608" y="49"/>
                  <a:pt x="608" y="49"/>
                </a:cubicBezTo>
                <a:cubicBezTo>
                  <a:pt x="816" y="42"/>
                  <a:pt x="816" y="42"/>
                  <a:pt x="816" y="42"/>
                </a:cubicBezTo>
                <a:cubicBezTo>
                  <a:pt x="816" y="35"/>
                  <a:pt x="815" y="28"/>
                  <a:pt x="815" y="21"/>
                </a:cubicBezTo>
                <a:cubicBezTo>
                  <a:pt x="814" y="14"/>
                  <a:pt x="815" y="7"/>
                  <a:pt x="815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8">
            <a:extLst>
              <a:ext uri="{FF2B5EF4-FFF2-40B4-BE49-F238E27FC236}">
                <a16:creationId xmlns:a16="http://schemas.microsoft.com/office/drawing/2014/main" id="{3B690103-F3CF-4CAE-89AC-8D58323AB10A}"/>
              </a:ext>
            </a:extLst>
          </p:cNvPr>
          <p:cNvSpPr>
            <a:spLocks/>
          </p:cNvSpPr>
          <p:nvPr/>
        </p:nvSpPr>
        <p:spPr bwMode="auto">
          <a:xfrm>
            <a:off x="4414342" y="5259297"/>
            <a:ext cx="1181100" cy="692150"/>
          </a:xfrm>
          <a:custGeom>
            <a:avLst/>
            <a:gdLst>
              <a:gd name="T0" fmla="*/ 511 w 948"/>
              <a:gd name="T1" fmla="*/ 0 h 556"/>
              <a:gd name="T2" fmla="*/ 112 w 948"/>
              <a:gd name="T3" fmla="*/ 0 h 556"/>
              <a:gd name="T4" fmla="*/ 0 w 948"/>
              <a:gd name="T5" fmla="*/ 42 h 556"/>
              <a:gd name="T6" fmla="*/ 484 w 948"/>
              <a:gd name="T7" fmla="*/ 42 h 556"/>
              <a:gd name="T8" fmla="*/ 714 w 948"/>
              <a:gd name="T9" fmla="*/ 556 h 556"/>
              <a:gd name="T10" fmla="*/ 948 w 948"/>
              <a:gd name="T11" fmla="*/ 556 h 556"/>
              <a:gd name="T12" fmla="*/ 948 w 948"/>
              <a:gd name="T13" fmla="*/ 536 h 556"/>
              <a:gd name="T14" fmla="*/ 948 w 948"/>
              <a:gd name="T15" fmla="*/ 536 h 556"/>
              <a:gd name="T16" fmla="*/ 948 w 948"/>
              <a:gd name="T17" fmla="*/ 536 h 556"/>
              <a:gd name="T18" fmla="*/ 948 w 948"/>
              <a:gd name="T19" fmla="*/ 536 h 556"/>
              <a:gd name="T20" fmla="*/ 948 w 948"/>
              <a:gd name="T21" fmla="*/ 515 h 556"/>
              <a:gd name="T22" fmla="*/ 741 w 948"/>
              <a:gd name="T23" fmla="*/ 515 h 556"/>
              <a:gd name="T24" fmla="*/ 511 w 948"/>
              <a:gd name="T25" fmla="*/ 0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48" h="556">
                <a:moveTo>
                  <a:pt x="511" y="0"/>
                </a:moveTo>
                <a:cubicBezTo>
                  <a:pt x="112" y="0"/>
                  <a:pt x="112" y="0"/>
                  <a:pt x="112" y="0"/>
                </a:cubicBezTo>
                <a:cubicBezTo>
                  <a:pt x="76" y="16"/>
                  <a:pt x="38" y="30"/>
                  <a:pt x="0" y="42"/>
                </a:cubicBezTo>
                <a:cubicBezTo>
                  <a:pt x="484" y="42"/>
                  <a:pt x="484" y="42"/>
                  <a:pt x="484" y="42"/>
                </a:cubicBezTo>
                <a:cubicBezTo>
                  <a:pt x="714" y="556"/>
                  <a:pt x="714" y="556"/>
                  <a:pt x="714" y="556"/>
                </a:cubicBezTo>
                <a:cubicBezTo>
                  <a:pt x="948" y="556"/>
                  <a:pt x="948" y="556"/>
                  <a:pt x="948" y="556"/>
                </a:cubicBezTo>
                <a:cubicBezTo>
                  <a:pt x="948" y="550"/>
                  <a:pt x="948" y="543"/>
                  <a:pt x="948" y="536"/>
                </a:cubicBezTo>
                <a:cubicBezTo>
                  <a:pt x="948" y="536"/>
                  <a:pt x="948" y="536"/>
                  <a:pt x="948" y="536"/>
                </a:cubicBezTo>
                <a:cubicBezTo>
                  <a:pt x="948" y="536"/>
                  <a:pt x="948" y="536"/>
                  <a:pt x="948" y="536"/>
                </a:cubicBezTo>
                <a:cubicBezTo>
                  <a:pt x="948" y="536"/>
                  <a:pt x="948" y="536"/>
                  <a:pt x="948" y="536"/>
                </a:cubicBezTo>
                <a:cubicBezTo>
                  <a:pt x="948" y="529"/>
                  <a:pt x="948" y="522"/>
                  <a:pt x="948" y="515"/>
                </a:cubicBezTo>
                <a:cubicBezTo>
                  <a:pt x="741" y="515"/>
                  <a:pt x="741" y="515"/>
                  <a:pt x="741" y="515"/>
                </a:cubicBezTo>
                <a:cubicBezTo>
                  <a:pt x="511" y="0"/>
                  <a:pt x="511" y="0"/>
                  <a:pt x="511" y="0"/>
                </a:cubicBezTo>
              </a:path>
            </a:pathLst>
          </a:custGeom>
          <a:solidFill>
            <a:srgbClr val="1D9A7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9">
            <a:extLst>
              <a:ext uri="{FF2B5EF4-FFF2-40B4-BE49-F238E27FC236}">
                <a16:creationId xmlns:a16="http://schemas.microsoft.com/office/drawing/2014/main" id="{16DE83DF-39DA-4F14-B6B7-2B04257C5A6A}"/>
              </a:ext>
            </a:extLst>
          </p:cNvPr>
          <p:cNvSpPr>
            <a:spLocks noEditPoints="1"/>
          </p:cNvSpPr>
          <p:nvPr/>
        </p:nvSpPr>
        <p:spPr bwMode="auto">
          <a:xfrm>
            <a:off x="5595442" y="5900647"/>
            <a:ext cx="1588" cy="50800"/>
          </a:xfrm>
          <a:custGeom>
            <a:avLst/>
            <a:gdLst>
              <a:gd name="T0" fmla="*/ 0 w 1"/>
              <a:gd name="T1" fmla="*/ 21 h 41"/>
              <a:gd name="T2" fmla="*/ 0 w 1"/>
              <a:gd name="T3" fmla="*/ 21 h 41"/>
              <a:gd name="T4" fmla="*/ 0 w 1"/>
              <a:gd name="T5" fmla="*/ 41 h 41"/>
              <a:gd name="T6" fmla="*/ 1 w 1"/>
              <a:gd name="T7" fmla="*/ 41 h 41"/>
              <a:gd name="T8" fmla="*/ 0 w 1"/>
              <a:gd name="T9" fmla="*/ 21 h 41"/>
              <a:gd name="T10" fmla="*/ 1 w 1"/>
              <a:gd name="T11" fmla="*/ 0 h 41"/>
              <a:gd name="T12" fmla="*/ 0 w 1"/>
              <a:gd name="T13" fmla="*/ 0 h 41"/>
              <a:gd name="T14" fmla="*/ 0 w 1"/>
              <a:gd name="T15" fmla="*/ 21 h 41"/>
              <a:gd name="T16" fmla="*/ 1 w 1"/>
              <a:gd name="T1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" h="41"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8"/>
                  <a:pt x="0" y="35"/>
                  <a:pt x="0" y="41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35"/>
                  <a:pt x="0" y="28"/>
                  <a:pt x="0" y="21"/>
                </a:cubicBezTo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"/>
                  <a:pt x="0" y="14"/>
                  <a:pt x="0" y="21"/>
                </a:cubicBezTo>
                <a:cubicBezTo>
                  <a:pt x="0" y="14"/>
                  <a:pt x="0" y="7"/>
                  <a:pt x="1" y="0"/>
                </a:cubicBezTo>
              </a:path>
            </a:pathLst>
          </a:custGeom>
          <a:solidFill>
            <a:srgbClr val="0048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0">
            <a:extLst>
              <a:ext uri="{FF2B5EF4-FFF2-40B4-BE49-F238E27FC236}">
                <a16:creationId xmlns:a16="http://schemas.microsoft.com/office/drawing/2014/main" id="{16FD5519-D712-42BA-BC34-A839258E629B}"/>
              </a:ext>
            </a:extLst>
          </p:cNvPr>
          <p:cNvSpPr>
            <a:spLocks/>
          </p:cNvSpPr>
          <p:nvPr/>
        </p:nvSpPr>
        <p:spPr bwMode="auto">
          <a:xfrm>
            <a:off x="5035054" y="2925672"/>
            <a:ext cx="1041400" cy="304800"/>
          </a:xfrm>
          <a:custGeom>
            <a:avLst/>
            <a:gdLst>
              <a:gd name="T0" fmla="*/ 836 w 836"/>
              <a:gd name="T1" fmla="*/ 0 h 244"/>
              <a:gd name="T2" fmla="*/ 439 w 836"/>
              <a:gd name="T3" fmla="*/ 0 h 244"/>
              <a:gd name="T4" fmla="*/ 301 w 836"/>
              <a:gd name="T5" fmla="*/ 202 h 244"/>
              <a:gd name="T6" fmla="*/ 0 w 836"/>
              <a:gd name="T7" fmla="*/ 202 h 244"/>
              <a:gd name="T8" fmla="*/ 33 w 836"/>
              <a:gd name="T9" fmla="*/ 244 h 244"/>
              <a:gd name="T10" fmla="*/ 323 w 836"/>
              <a:gd name="T11" fmla="*/ 244 h 244"/>
              <a:gd name="T12" fmla="*/ 461 w 836"/>
              <a:gd name="T13" fmla="*/ 42 h 244"/>
              <a:gd name="T14" fmla="*/ 836 w 836"/>
              <a:gd name="T15" fmla="*/ 42 h 244"/>
              <a:gd name="T16" fmla="*/ 836 w 836"/>
              <a:gd name="T17" fmla="*/ 21 h 244"/>
              <a:gd name="T18" fmla="*/ 836 w 836"/>
              <a:gd name="T19" fmla="*/ 21 h 244"/>
              <a:gd name="T20" fmla="*/ 836 w 836"/>
              <a:gd name="T21" fmla="*/ 21 h 244"/>
              <a:gd name="T22" fmla="*/ 836 w 836"/>
              <a:gd name="T23" fmla="*/ 21 h 244"/>
              <a:gd name="T24" fmla="*/ 836 w 836"/>
              <a:gd name="T25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36" h="244">
                <a:moveTo>
                  <a:pt x="836" y="0"/>
                </a:moveTo>
                <a:cubicBezTo>
                  <a:pt x="439" y="0"/>
                  <a:pt x="439" y="0"/>
                  <a:pt x="439" y="0"/>
                </a:cubicBezTo>
                <a:cubicBezTo>
                  <a:pt x="301" y="202"/>
                  <a:pt x="301" y="202"/>
                  <a:pt x="301" y="202"/>
                </a:cubicBezTo>
                <a:cubicBezTo>
                  <a:pt x="0" y="202"/>
                  <a:pt x="0" y="202"/>
                  <a:pt x="0" y="202"/>
                </a:cubicBezTo>
                <a:cubicBezTo>
                  <a:pt x="11" y="216"/>
                  <a:pt x="22" y="230"/>
                  <a:pt x="33" y="244"/>
                </a:cubicBezTo>
                <a:cubicBezTo>
                  <a:pt x="323" y="244"/>
                  <a:pt x="323" y="244"/>
                  <a:pt x="323" y="244"/>
                </a:cubicBezTo>
                <a:cubicBezTo>
                  <a:pt x="461" y="42"/>
                  <a:pt x="461" y="42"/>
                  <a:pt x="461" y="42"/>
                </a:cubicBezTo>
                <a:cubicBezTo>
                  <a:pt x="836" y="42"/>
                  <a:pt x="836" y="42"/>
                  <a:pt x="836" y="42"/>
                </a:cubicBezTo>
                <a:cubicBezTo>
                  <a:pt x="836" y="35"/>
                  <a:pt x="836" y="28"/>
                  <a:pt x="836" y="21"/>
                </a:cubicBezTo>
                <a:cubicBezTo>
                  <a:pt x="836" y="21"/>
                  <a:pt x="836" y="21"/>
                  <a:pt x="836" y="21"/>
                </a:cubicBezTo>
                <a:cubicBezTo>
                  <a:pt x="836" y="21"/>
                  <a:pt x="836" y="21"/>
                  <a:pt x="836" y="21"/>
                </a:cubicBezTo>
                <a:cubicBezTo>
                  <a:pt x="836" y="21"/>
                  <a:pt x="836" y="21"/>
                  <a:pt x="836" y="21"/>
                </a:cubicBezTo>
                <a:cubicBezTo>
                  <a:pt x="836" y="14"/>
                  <a:pt x="836" y="7"/>
                  <a:pt x="836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2">
            <a:extLst>
              <a:ext uri="{FF2B5EF4-FFF2-40B4-BE49-F238E27FC236}">
                <a16:creationId xmlns:a16="http://schemas.microsoft.com/office/drawing/2014/main" id="{A243D17D-0487-48D4-9D20-A1CE07F372A6}"/>
              </a:ext>
            </a:extLst>
          </p:cNvPr>
          <p:cNvSpPr>
            <a:spLocks/>
          </p:cNvSpPr>
          <p:nvPr/>
        </p:nvSpPr>
        <p:spPr bwMode="auto">
          <a:xfrm>
            <a:off x="4985842" y="4876709"/>
            <a:ext cx="1090613" cy="301625"/>
          </a:xfrm>
          <a:custGeom>
            <a:avLst/>
            <a:gdLst>
              <a:gd name="T0" fmla="*/ 362 w 876"/>
              <a:gd name="T1" fmla="*/ 0 h 243"/>
              <a:gd name="T2" fmla="*/ 38 w 876"/>
              <a:gd name="T3" fmla="*/ 0 h 243"/>
              <a:gd name="T4" fmla="*/ 0 w 876"/>
              <a:gd name="T5" fmla="*/ 41 h 243"/>
              <a:gd name="T6" fmla="*/ 341 w 876"/>
              <a:gd name="T7" fmla="*/ 41 h 243"/>
              <a:gd name="T8" fmla="*/ 478 w 876"/>
              <a:gd name="T9" fmla="*/ 243 h 243"/>
              <a:gd name="T10" fmla="*/ 875 w 876"/>
              <a:gd name="T11" fmla="*/ 243 h 243"/>
              <a:gd name="T12" fmla="*/ 875 w 876"/>
              <a:gd name="T13" fmla="*/ 227 h 243"/>
              <a:gd name="T14" fmla="*/ 875 w 876"/>
              <a:gd name="T15" fmla="*/ 222 h 243"/>
              <a:gd name="T16" fmla="*/ 876 w 876"/>
              <a:gd name="T17" fmla="*/ 202 h 243"/>
              <a:gd name="T18" fmla="*/ 500 w 876"/>
              <a:gd name="T19" fmla="*/ 202 h 243"/>
              <a:gd name="T20" fmla="*/ 362 w 876"/>
              <a:gd name="T21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76" h="243">
                <a:moveTo>
                  <a:pt x="362" y="0"/>
                </a:moveTo>
                <a:cubicBezTo>
                  <a:pt x="38" y="0"/>
                  <a:pt x="38" y="0"/>
                  <a:pt x="38" y="0"/>
                </a:cubicBezTo>
                <a:cubicBezTo>
                  <a:pt x="26" y="14"/>
                  <a:pt x="13" y="27"/>
                  <a:pt x="0" y="41"/>
                </a:cubicBezTo>
                <a:cubicBezTo>
                  <a:pt x="341" y="41"/>
                  <a:pt x="341" y="41"/>
                  <a:pt x="341" y="41"/>
                </a:cubicBezTo>
                <a:cubicBezTo>
                  <a:pt x="478" y="243"/>
                  <a:pt x="478" y="243"/>
                  <a:pt x="478" y="243"/>
                </a:cubicBezTo>
                <a:cubicBezTo>
                  <a:pt x="875" y="243"/>
                  <a:pt x="875" y="243"/>
                  <a:pt x="875" y="243"/>
                </a:cubicBezTo>
                <a:cubicBezTo>
                  <a:pt x="875" y="238"/>
                  <a:pt x="875" y="232"/>
                  <a:pt x="875" y="227"/>
                </a:cubicBezTo>
                <a:cubicBezTo>
                  <a:pt x="875" y="225"/>
                  <a:pt x="875" y="224"/>
                  <a:pt x="875" y="222"/>
                </a:cubicBezTo>
                <a:cubicBezTo>
                  <a:pt x="875" y="215"/>
                  <a:pt x="876" y="209"/>
                  <a:pt x="876" y="202"/>
                </a:cubicBezTo>
                <a:cubicBezTo>
                  <a:pt x="500" y="202"/>
                  <a:pt x="500" y="202"/>
                  <a:pt x="500" y="202"/>
                </a:cubicBezTo>
                <a:cubicBezTo>
                  <a:pt x="362" y="0"/>
                  <a:pt x="362" y="0"/>
                  <a:pt x="362" y="0"/>
                </a:cubicBezTo>
              </a:path>
            </a:pathLst>
          </a:custGeom>
          <a:solidFill>
            <a:srgbClr val="36AF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C3BC5B64-2560-49F2-B089-2AE7B2EBC185}"/>
              </a:ext>
            </a:extLst>
          </p:cNvPr>
          <p:cNvSpPr>
            <a:spLocks/>
          </p:cNvSpPr>
          <p:nvPr/>
        </p:nvSpPr>
        <p:spPr bwMode="auto">
          <a:xfrm>
            <a:off x="6076454" y="5159284"/>
            <a:ext cx="0" cy="19050"/>
          </a:xfrm>
          <a:custGeom>
            <a:avLst/>
            <a:gdLst>
              <a:gd name="T0" fmla="*/ 0 w 1"/>
              <a:gd name="T1" fmla="*/ 0 h 16"/>
              <a:gd name="T2" fmla="*/ 0 w 1"/>
              <a:gd name="T3" fmla="*/ 16 h 16"/>
              <a:gd name="T4" fmla="*/ 1 w 1"/>
              <a:gd name="T5" fmla="*/ 16 h 16"/>
              <a:gd name="T6" fmla="*/ 0 w 1"/>
              <a:gd name="T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6">
                <a:moveTo>
                  <a:pt x="0" y="0"/>
                </a:moveTo>
                <a:cubicBezTo>
                  <a:pt x="0" y="5"/>
                  <a:pt x="0" y="11"/>
                  <a:pt x="0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1"/>
                  <a:pt x="0" y="5"/>
                  <a:pt x="0" y="0"/>
                </a:cubicBezTo>
              </a:path>
            </a:pathLst>
          </a:custGeom>
          <a:solidFill>
            <a:srgbClr val="005C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4">
            <a:extLst>
              <a:ext uri="{FF2B5EF4-FFF2-40B4-BE49-F238E27FC236}">
                <a16:creationId xmlns:a16="http://schemas.microsoft.com/office/drawing/2014/main" id="{F33209C0-DFBF-494B-91BF-3C8317735F23}"/>
              </a:ext>
            </a:extLst>
          </p:cNvPr>
          <p:cNvSpPr>
            <a:spLocks/>
          </p:cNvSpPr>
          <p:nvPr/>
        </p:nvSpPr>
        <p:spPr bwMode="auto">
          <a:xfrm>
            <a:off x="5312867" y="4313147"/>
            <a:ext cx="1243013" cy="152400"/>
          </a:xfrm>
          <a:custGeom>
            <a:avLst/>
            <a:gdLst>
              <a:gd name="T0" fmla="*/ 321 w 999"/>
              <a:gd name="T1" fmla="*/ 0 h 122"/>
              <a:gd name="T2" fmla="*/ 11 w 999"/>
              <a:gd name="T3" fmla="*/ 0 h 122"/>
              <a:gd name="T4" fmla="*/ 0 w 999"/>
              <a:gd name="T5" fmla="*/ 41 h 122"/>
              <a:gd name="T6" fmla="*/ 279 w 999"/>
              <a:gd name="T7" fmla="*/ 41 h 122"/>
              <a:gd name="T8" fmla="*/ 279 w 999"/>
              <a:gd name="T9" fmla="*/ 122 h 122"/>
              <a:gd name="T10" fmla="*/ 999 w 999"/>
              <a:gd name="T11" fmla="*/ 122 h 122"/>
              <a:gd name="T12" fmla="*/ 999 w 999"/>
              <a:gd name="T13" fmla="*/ 101 h 122"/>
              <a:gd name="T14" fmla="*/ 999 w 999"/>
              <a:gd name="T15" fmla="*/ 81 h 122"/>
              <a:gd name="T16" fmla="*/ 321 w 999"/>
              <a:gd name="T17" fmla="*/ 81 h 122"/>
              <a:gd name="T18" fmla="*/ 321 w 999"/>
              <a:gd name="T19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9" h="122">
                <a:moveTo>
                  <a:pt x="321" y="0"/>
                </a:moveTo>
                <a:cubicBezTo>
                  <a:pt x="11" y="0"/>
                  <a:pt x="11" y="0"/>
                  <a:pt x="11" y="0"/>
                </a:cubicBezTo>
                <a:cubicBezTo>
                  <a:pt x="8" y="14"/>
                  <a:pt x="4" y="27"/>
                  <a:pt x="0" y="41"/>
                </a:cubicBezTo>
                <a:cubicBezTo>
                  <a:pt x="279" y="41"/>
                  <a:pt x="279" y="41"/>
                  <a:pt x="279" y="41"/>
                </a:cubicBezTo>
                <a:cubicBezTo>
                  <a:pt x="279" y="122"/>
                  <a:pt x="279" y="122"/>
                  <a:pt x="279" y="122"/>
                </a:cubicBezTo>
                <a:cubicBezTo>
                  <a:pt x="999" y="122"/>
                  <a:pt x="999" y="122"/>
                  <a:pt x="999" y="122"/>
                </a:cubicBezTo>
                <a:cubicBezTo>
                  <a:pt x="999" y="115"/>
                  <a:pt x="999" y="108"/>
                  <a:pt x="999" y="101"/>
                </a:cubicBezTo>
                <a:cubicBezTo>
                  <a:pt x="999" y="94"/>
                  <a:pt x="999" y="87"/>
                  <a:pt x="999" y="81"/>
                </a:cubicBezTo>
                <a:cubicBezTo>
                  <a:pt x="321" y="81"/>
                  <a:pt x="321" y="81"/>
                  <a:pt x="321" y="81"/>
                </a:cubicBezTo>
                <a:cubicBezTo>
                  <a:pt x="321" y="0"/>
                  <a:pt x="321" y="0"/>
                  <a:pt x="321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5">
            <a:extLst>
              <a:ext uri="{FF2B5EF4-FFF2-40B4-BE49-F238E27FC236}">
                <a16:creationId xmlns:a16="http://schemas.microsoft.com/office/drawing/2014/main" id="{651E4458-585C-4711-9E18-76AA267AE1EB}"/>
              </a:ext>
            </a:extLst>
          </p:cNvPr>
          <p:cNvSpPr>
            <a:spLocks/>
          </p:cNvSpPr>
          <p:nvPr/>
        </p:nvSpPr>
        <p:spPr bwMode="auto">
          <a:xfrm>
            <a:off x="6555879" y="4413159"/>
            <a:ext cx="1588" cy="52388"/>
          </a:xfrm>
          <a:custGeom>
            <a:avLst/>
            <a:gdLst>
              <a:gd name="T0" fmla="*/ 1 w 1"/>
              <a:gd name="T1" fmla="*/ 0 h 41"/>
              <a:gd name="T2" fmla="*/ 0 w 1"/>
              <a:gd name="T3" fmla="*/ 0 h 41"/>
              <a:gd name="T4" fmla="*/ 0 w 1"/>
              <a:gd name="T5" fmla="*/ 20 h 41"/>
              <a:gd name="T6" fmla="*/ 0 w 1"/>
              <a:gd name="T7" fmla="*/ 41 h 41"/>
              <a:gd name="T8" fmla="*/ 1 w 1"/>
              <a:gd name="T9" fmla="*/ 41 h 41"/>
              <a:gd name="T10" fmla="*/ 0 w 1"/>
              <a:gd name="T11" fmla="*/ 20 h 41"/>
              <a:gd name="T12" fmla="*/ 1 w 1"/>
              <a:gd name="T13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4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"/>
                  <a:pt x="0" y="13"/>
                  <a:pt x="0" y="20"/>
                </a:cubicBezTo>
                <a:cubicBezTo>
                  <a:pt x="0" y="27"/>
                  <a:pt x="0" y="34"/>
                  <a:pt x="0" y="41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34"/>
                  <a:pt x="0" y="27"/>
                  <a:pt x="0" y="20"/>
                </a:cubicBezTo>
                <a:cubicBezTo>
                  <a:pt x="0" y="13"/>
                  <a:pt x="0" y="6"/>
                  <a:pt x="1" y="0"/>
                </a:cubicBezTo>
              </a:path>
            </a:pathLst>
          </a:custGeom>
          <a:solidFill>
            <a:srgbClr val="0075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6">
            <a:extLst>
              <a:ext uri="{FF2B5EF4-FFF2-40B4-BE49-F238E27FC236}">
                <a16:creationId xmlns:a16="http://schemas.microsoft.com/office/drawing/2014/main" id="{BCD54EEB-2E05-4DFE-909E-F7A4CE4F1ABC}"/>
              </a:ext>
            </a:extLst>
          </p:cNvPr>
          <p:cNvSpPr>
            <a:spLocks/>
          </p:cNvSpPr>
          <p:nvPr/>
        </p:nvSpPr>
        <p:spPr bwMode="auto">
          <a:xfrm>
            <a:off x="5312867" y="3619409"/>
            <a:ext cx="1252538" cy="152400"/>
          </a:xfrm>
          <a:custGeom>
            <a:avLst/>
            <a:gdLst>
              <a:gd name="T0" fmla="*/ 1005 w 1005"/>
              <a:gd name="T1" fmla="*/ 0 h 122"/>
              <a:gd name="T2" fmla="*/ 278 w 1005"/>
              <a:gd name="T3" fmla="*/ 0 h 122"/>
              <a:gd name="T4" fmla="*/ 278 w 1005"/>
              <a:gd name="T5" fmla="*/ 80 h 122"/>
              <a:gd name="T6" fmla="*/ 0 w 1005"/>
              <a:gd name="T7" fmla="*/ 80 h 122"/>
              <a:gd name="T8" fmla="*/ 11 w 1005"/>
              <a:gd name="T9" fmla="*/ 122 h 122"/>
              <a:gd name="T10" fmla="*/ 320 w 1005"/>
              <a:gd name="T11" fmla="*/ 122 h 122"/>
              <a:gd name="T12" fmla="*/ 320 w 1005"/>
              <a:gd name="T13" fmla="*/ 41 h 122"/>
              <a:gd name="T14" fmla="*/ 998 w 1005"/>
              <a:gd name="T15" fmla="*/ 41 h 122"/>
              <a:gd name="T16" fmla="*/ 1005 w 1005"/>
              <a:gd name="T17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05" h="122">
                <a:moveTo>
                  <a:pt x="1005" y="0"/>
                </a:moveTo>
                <a:cubicBezTo>
                  <a:pt x="278" y="0"/>
                  <a:pt x="278" y="0"/>
                  <a:pt x="278" y="0"/>
                </a:cubicBezTo>
                <a:cubicBezTo>
                  <a:pt x="278" y="80"/>
                  <a:pt x="278" y="80"/>
                  <a:pt x="278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3" y="94"/>
                  <a:pt x="8" y="108"/>
                  <a:pt x="11" y="122"/>
                </a:cubicBezTo>
                <a:cubicBezTo>
                  <a:pt x="320" y="122"/>
                  <a:pt x="320" y="122"/>
                  <a:pt x="320" y="122"/>
                </a:cubicBezTo>
                <a:cubicBezTo>
                  <a:pt x="320" y="41"/>
                  <a:pt x="320" y="41"/>
                  <a:pt x="320" y="41"/>
                </a:cubicBezTo>
                <a:cubicBezTo>
                  <a:pt x="998" y="41"/>
                  <a:pt x="998" y="41"/>
                  <a:pt x="998" y="41"/>
                </a:cubicBezTo>
                <a:cubicBezTo>
                  <a:pt x="999" y="27"/>
                  <a:pt x="1001" y="13"/>
                  <a:pt x="1005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27">
            <a:extLst>
              <a:ext uri="{FF2B5EF4-FFF2-40B4-BE49-F238E27FC236}">
                <a16:creationId xmlns:a16="http://schemas.microsoft.com/office/drawing/2014/main" id="{1398809C-91E9-4717-AD52-5C91BA1FB873}"/>
              </a:ext>
            </a:extLst>
          </p:cNvPr>
          <p:cNvSpPr>
            <a:spLocks/>
          </p:cNvSpPr>
          <p:nvPr/>
        </p:nvSpPr>
        <p:spPr bwMode="auto">
          <a:xfrm>
            <a:off x="6555879" y="3619409"/>
            <a:ext cx="9525" cy="52388"/>
          </a:xfrm>
          <a:custGeom>
            <a:avLst/>
            <a:gdLst>
              <a:gd name="T0" fmla="*/ 7 w 7"/>
              <a:gd name="T1" fmla="*/ 0 h 41"/>
              <a:gd name="T2" fmla="*/ 7 w 7"/>
              <a:gd name="T3" fmla="*/ 0 h 41"/>
              <a:gd name="T4" fmla="*/ 0 w 7"/>
              <a:gd name="T5" fmla="*/ 41 h 41"/>
              <a:gd name="T6" fmla="*/ 1 w 7"/>
              <a:gd name="T7" fmla="*/ 41 h 41"/>
              <a:gd name="T8" fmla="*/ 7 w 7"/>
              <a:gd name="T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41"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3" y="13"/>
                  <a:pt x="1" y="27"/>
                  <a:pt x="0" y="41"/>
                </a:cubicBezTo>
                <a:cubicBezTo>
                  <a:pt x="1" y="41"/>
                  <a:pt x="1" y="41"/>
                  <a:pt x="1" y="41"/>
                </a:cubicBezTo>
                <a:cubicBezTo>
                  <a:pt x="2" y="27"/>
                  <a:pt x="4" y="13"/>
                  <a:pt x="7" y="0"/>
                </a:cubicBezTo>
              </a:path>
            </a:pathLst>
          </a:custGeom>
          <a:solidFill>
            <a:srgbClr val="1C8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28">
            <a:extLst>
              <a:ext uri="{FF2B5EF4-FFF2-40B4-BE49-F238E27FC236}">
                <a16:creationId xmlns:a16="http://schemas.microsoft.com/office/drawing/2014/main" id="{86EC6E77-5F9D-42A9-A768-737A2AFBE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5929" y="5675222"/>
            <a:ext cx="503238" cy="5032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29">
            <a:extLst>
              <a:ext uri="{FF2B5EF4-FFF2-40B4-BE49-F238E27FC236}">
                <a16:creationId xmlns:a16="http://schemas.microsoft.com/office/drawing/2014/main" id="{079B1354-6EF7-4568-8F57-C7AE7215FF94}"/>
              </a:ext>
            </a:extLst>
          </p:cNvPr>
          <p:cNvSpPr>
            <a:spLocks/>
          </p:cNvSpPr>
          <p:nvPr/>
        </p:nvSpPr>
        <p:spPr bwMode="auto">
          <a:xfrm>
            <a:off x="3890467" y="2609759"/>
            <a:ext cx="1463675" cy="2862263"/>
          </a:xfrm>
          <a:custGeom>
            <a:avLst/>
            <a:gdLst>
              <a:gd name="T0" fmla="*/ 1176 w 1176"/>
              <a:gd name="T1" fmla="*/ 1149 h 2297"/>
              <a:gd name="T2" fmla="*/ 218 w 1176"/>
              <a:gd name="T3" fmla="*/ 88 h 2297"/>
              <a:gd name="T4" fmla="*/ 110 w 1176"/>
              <a:gd name="T5" fmla="*/ 0 h 2297"/>
              <a:gd name="T6" fmla="*/ 0 w 1176"/>
              <a:gd name="T7" fmla="*/ 110 h 2297"/>
              <a:gd name="T8" fmla="*/ 110 w 1176"/>
              <a:gd name="T9" fmla="*/ 220 h 2297"/>
              <a:gd name="T10" fmla="*/ 214 w 1176"/>
              <a:gd name="T11" fmla="*/ 143 h 2297"/>
              <a:gd name="T12" fmla="*/ 1121 w 1176"/>
              <a:gd name="T13" fmla="*/ 1149 h 2297"/>
              <a:gd name="T14" fmla="*/ 214 w 1176"/>
              <a:gd name="T15" fmla="*/ 2154 h 2297"/>
              <a:gd name="T16" fmla="*/ 110 w 1176"/>
              <a:gd name="T17" fmla="*/ 2077 h 2297"/>
              <a:gd name="T18" fmla="*/ 0 w 1176"/>
              <a:gd name="T19" fmla="*/ 2187 h 2297"/>
              <a:gd name="T20" fmla="*/ 110 w 1176"/>
              <a:gd name="T21" fmla="*/ 2297 h 2297"/>
              <a:gd name="T22" fmla="*/ 218 w 1176"/>
              <a:gd name="T23" fmla="*/ 2209 h 2297"/>
              <a:gd name="T24" fmla="*/ 1176 w 1176"/>
              <a:gd name="T25" fmla="*/ 1149 h 2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76" h="2297">
                <a:moveTo>
                  <a:pt x="1176" y="1149"/>
                </a:moveTo>
                <a:cubicBezTo>
                  <a:pt x="1176" y="597"/>
                  <a:pt x="755" y="142"/>
                  <a:pt x="218" y="88"/>
                </a:cubicBezTo>
                <a:cubicBezTo>
                  <a:pt x="208" y="38"/>
                  <a:pt x="163" y="0"/>
                  <a:pt x="110" y="0"/>
                </a:cubicBezTo>
                <a:cubicBezTo>
                  <a:pt x="49" y="0"/>
                  <a:pt x="0" y="49"/>
                  <a:pt x="0" y="110"/>
                </a:cubicBezTo>
                <a:cubicBezTo>
                  <a:pt x="0" y="171"/>
                  <a:pt x="49" y="220"/>
                  <a:pt x="110" y="220"/>
                </a:cubicBezTo>
                <a:cubicBezTo>
                  <a:pt x="159" y="220"/>
                  <a:pt x="200" y="188"/>
                  <a:pt x="214" y="143"/>
                </a:cubicBezTo>
                <a:cubicBezTo>
                  <a:pt x="723" y="196"/>
                  <a:pt x="1121" y="627"/>
                  <a:pt x="1121" y="1149"/>
                </a:cubicBezTo>
                <a:cubicBezTo>
                  <a:pt x="1121" y="1671"/>
                  <a:pt x="723" y="2101"/>
                  <a:pt x="214" y="2154"/>
                </a:cubicBezTo>
                <a:cubicBezTo>
                  <a:pt x="200" y="2109"/>
                  <a:pt x="159" y="2077"/>
                  <a:pt x="110" y="2077"/>
                </a:cubicBezTo>
                <a:cubicBezTo>
                  <a:pt x="49" y="2077"/>
                  <a:pt x="0" y="2126"/>
                  <a:pt x="0" y="2187"/>
                </a:cubicBezTo>
                <a:cubicBezTo>
                  <a:pt x="0" y="2248"/>
                  <a:pt x="49" y="2297"/>
                  <a:pt x="110" y="2297"/>
                </a:cubicBezTo>
                <a:cubicBezTo>
                  <a:pt x="163" y="2297"/>
                  <a:pt x="208" y="2259"/>
                  <a:pt x="218" y="2209"/>
                </a:cubicBezTo>
                <a:cubicBezTo>
                  <a:pt x="755" y="2155"/>
                  <a:pt x="1176" y="1700"/>
                  <a:pt x="1176" y="114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35">
            <a:extLst>
              <a:ext uri="{FF2B5EF4-FFF2-40B4-BE49-F238E27FC236}">
                <a16:creationId xmlns:a16="http://schemas.microsoft.com/office/drawing/2014/main" id="{FDD57988-F762-48FE-BCBE-0028C9912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329" y="4037621"/>
            <a:ext cx="187325" cy="15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5F2432C-9F32-48A5-B321-7798D1EEFD10}"/>
              </a:ext>
            </a:extLst>
          </p:cNvPr>
          <p:cNvSpPr/>
          <p:nvPr/>
        </p:nvSpPr>
        <p:spPr>
          <a:xfrm>
            <a:off x="6278650" y="1896187"/>
            <a:ext cx="16945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b="1" dirty="0">
                <a:solidFill>
                  <a:schemeClr val="bg1"/>
                </a:solidFill>
                <a:latin typeface="Montserrat" panose="00000500000000000000" pitchFamily="50" charset="0"/>
              </a:rPr>
              <a:t>Свині</a:t>
            </a:r>
            <a:endParaRPr lang="en-US" sz="1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9BADAC8-6D55-4459-A653-6699CB853D6C}"/>
              </a:ext>
            </a:extLst>
          </p:cNvPr>
          <p:cNvSpPr txBox="1"/>
          <p:nvPr/>
        </p:nvSpPr>
        <p:spPr>
          <a:xfrm>
            <a:off x="6024809" y="2090360"/>
            <a:ext cx="1695131" cy="432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ru-RU" sz="1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r>
            <a:r>
              <a:rPr lang="ru-RU" sz="1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0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голови</a:t>
            </a:r>
            <a:r>
              <a:rPr lang="ru-RU" sz="1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суму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ru-RU" sz="1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36 000 </a:t>
            </a:r>
            <a:r>
              <a:rPr lang="ru-RU" sz="10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endParaRPr lang="ru-RU" sz="10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808E05D-736E-4C5F-92E0-1A6A12999475}"/>
              </a:ext>
            </a:extLst>
          </p:cNvPr>
          <p:cNvSpPr/>
          <p:nvPr/>
        </p:nvSpPr>
        <p:spPr>
          <a:xfrm>
            <a:off x="6723070" y="2651035"/>
            <a:ext cx="16951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b="1" dirty="0">
                <a:solidFill>
                  <a:schemeClr val="bg1"/>
                </a:solidFill>
                <a:latin typeface="Montserrat" panose="00000500000000000000" pitchFamily="50" charset="0"/>
              </a:rPr>
              <a:t>Корови</a:t>
            </a:r>
            <a:endParaRPr lang="en-US" sz="1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92FFF63-7DBA-4676-AB4A-5EBF69967A5F}"/>
              </a:ext>
            </a:extLst>
          </p:cNvPr>
          <p:cNvSpPr txBox="1"/>
          <p:nvPr/>
        </p:nvSpPr>
        <p:spPr>
          <a:xfrm>
            <a:off x="6707776" y="2829356"/>
            <a:ext cx="1695131" cy="432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ru-RU" sz="1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255</a:t>
            </a:r>
            <a:r>
              <a:rPr lang="ru-RU" sz="1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0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голів</a:t>
            </a:r>
            <a:r>
              <a:rPr lang="ru-RU" sz="1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суму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ru-RU" sz="1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765 000 </a:t>
            </a:r>
            <a:r>
              <a:rPr lang="ru-RU" sz="10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endParaRPr lang="ru-RU" sz="10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BD54BA0-5F59-4279-9FE7-C041C5AA5589}"/>
              </a:ext>
            </a:extLst>
          </p:cNvPr>
          <p:cNvSpPr/>
          <p:nvPr/>
        </p:nvSpPr>
        <p:spPr>
          <a:xfrm>
            <a:off x="7194422" y="3388930"/>
            <a:ext cx="17035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b="1" dirty="0">
                <a:solidFill>
                  <a:schemeClr val="bg1"/>
                </a:solidFill>
                <a:latin typeface="Montserrat" panose="00000500000000000000" pitchFamily="50" charset="0"/>
              </a:rPr>
              <a:t>Кози</a:t>
            </a:r>
            <a:endParaRPr lang="en-US" sz="1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CD31726-D7D5-44DF-9CF2-81BF58FF794B}"/>
              </a:ext>
            </a:extLst>
          </p:cNvPr>
          <p:cNvSpPr txBox="1"/>
          <p:nvPr/>
        </p:nvSpPr>
        <p:spPr>
          <a:xfrm>
            <a:off x="7194423" y="3593650"/>
            <a:ext cx="1695131" cy="432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ru-RU" sz="1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52</a:t>
            </a:r>
            <a:r>
              <a:rPr lang="ru-RU" sz="1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0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голови</a:t>
            </a:r>
            <a:r>
              <a:rPr lang="ru-RU" sz="1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суму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ru-RU" sz="1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52 000 </a:t>
            </a:r>
            <a:r>
              <a:rPr lang="ru-RU" sz="10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endParaRPr lang="ru-RU" sz="10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B9369DF-4DFF-45F6-B1FC-1B058498E396}"/>
              </a:ext>
            </a:extLst>
          </p:cNvPr>
          <p:cNvSpPr/>
          <p:nvPr/>
        </p:nvSpPr>
        <p:spPr>
          <a:xfrm>
            <a:off x="7202817" y="4131880"/>
            <a:ext cx="16951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b="1" dirty="0">
                <a:solidFill>
                  <a:schemeClr val="bg1"/>
                </a:solidFill>
                <a:latin typeface="Montserrat" panose="00000500000000000000" pitchFamily="50" charset="0"/>
              </a:rPr>
              <a:t>Вівці</a:t>
            </a:r>
            <a:endParaRPr lang="en-US" sz="1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357E2F4-ECE2-40A5-91E0-D3C60E5613B7}"/>
              </a:ext>
            </a:extLst>
          </p:cNvPr>
          <p:cNvSpPr txBox="1"/>
          <p:nvPr/>
        </p:nvSpPr>
        <p:spPr>
          <a:xfrm>
            <a:off x="7202818" y="4336600"/>
            <a:ext cx="1695131" cy="432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ru-RU" sz="1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</a:t>
            </a:r>
            <a:r>
              <a:rPr lang="ru-RU" sz="1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0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голів</a:t>
            </a:r>
            <a:r>
              <a:rPr lang="ru-RU" sz="1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суму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ru-RU" sz="1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36 000 </a:t>
            </a:r>
            <a:r>
              <a:rPr lang="ru-RU" sz="10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endParaRPr lang="ru-RU" sz="10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1623E5E-962C-4A71-B1AD-F872895658D4}"/>
              </a:ext>
            </a:extLst>
          </p:cNvPr>
          <p:cNvSpPr/>
          <p:nvPr/>
        </p:nvSpPr>
        <p:spPr>
          <a:xfrm>
            <a:off x="6751804" y="4886235"/>
            <a:ext cx="16951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b="1" dirty="0">
                <a:solidFill>
                  <a:schemeClr val="bg1"/>
                </a:solidFill>
                <a:latin typeface="Montserrat" panose="00000500000000000000" pitchFamily="50" charset="0"/>
              </a:rPr>
              <a:t>Коні</a:t>
            </a:r>
            <a:endParaRPr lang="en-US" sz="1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36FF751-AF24-4703-9BD4-8801235B165A}"/>
              </a:ext>
            </a:extLst>
          </p:cNvPr>
          <p:cNvSpPr txBox="1"/>
          <p:nvPr/>
        </p:nvSpPr>
        <p:spPr>
          <a:xfrm>
            <a:off x="6751804" y="5090955"/>
            <a:ext cx="1695131" cy="432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ru-RU" sz="1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43 </a:t>
            </a:r>
            <a:r>
              <a:rPr lang="ru-RU" sz="10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голови</a:t>
            </a:r>
            <a:r>
              <a:rPr lang="ru-RU" sz="1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суму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ru-RU" sz="1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172 000 </a:t>
            </a:r>
            <a:r>
              <a:rPr lang="ru-RU" sz="10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endParaRPr lang="ru-RU" sz="10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2026A4C-9C7E-4D84-866D-E65A6062A56E}"/>
              </a:ext>
            </a:extLst>
          </p:cNvPr>
          <p:cNvSpPr/>
          <p:nvPr/>
        </p:nvSpPr>
        <p:spPr>
          <a:xfrm>
            <a:off x="6278066" y="5613309"/>
            <a:ext cx="16951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Бджолосім</a:t>
            </a:r>
            <a:r>
              <a:rPr lang="en-US" sz="1000" b="1" dirty="0">
                <a:solidFill>
                  <a:schemeClr val="bg1"/>
                </a:solidFill>
                <a:latin typeface="Montserrat" panose="00000500000000000000" pitchFamily="50" charset="0"/>
              </a:rPr>
              <a:t>`</a:t>
            </a:r>
            <a:r>
              <a:rPr lang="uk-UA" sz="1000" b="1" dirty="0">
                <a:solidFill>
                  <a:schemeClr val="bg1"/>
                </a:solidFill>
                <a:latin typeface="Montserrat" panose="00000500000000000000" pitchFamily="50" charset="0"/>
              </a:rPr>
              <a:t>ї</a:t>
            </a:r>
            <a:endParaRPr lang="en-US" sz="1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7CB2290-C951-4C2F-9F37-8B51EE6E55E0}"/>
              </a:ext>
            </a:extLst>
          </p:cNvPr>
          <p:cNvSpPr txBox="1"/>
          <p:nvPr/>
        </p:nvSpPr>
        <p:spPr>
          <a:xfrm>
            <a:off x="6278066" y="5818029"/>
            <a:ext cx="1695131" cy="432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1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1 063</a:t>
            </a:r>
            <a:r>
              <a:rPr lang="ru-RU" sz="1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0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сім’ї</a:t>
            </a:r>
            <a:r>
              <a:rPr lang="ru-RU" sz="1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суму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1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212 600 </a:t>
            </a:r>
            <a:r>
              <a:rPr lang="ru-RU" sz="10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endParaRPr lang="ru-RU" sz="1000" b="1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365117F-EA97-45C4-BEB1-B476C59F10F1}"/>
              </a:ext>
            </a:extLst>
          </p:cNvPr>
          <p:cNvSpPr/>
          <p:nvPr/>
        </p:nvSpPr>
        <p:spPr>
          <a:xfrm>
            <a:off x="2735378" y="3514401"/>
            <a:ext cx="2593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Montserrat" panose="00000500000000000000" pitchFamily="50" charset="0"/>
              </a:rPr>
              <a:t>1.273.600</a:t>
            </a:r>
            <a:endParaRPr lang="en-US" sz="28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2906952-C71E-4FD7-87DA-B5C69DC0AD0A}"/>
              </a:ext>
            </a:extLst>
          </p:cNvPr>
          <p:cNvSpPr txBox="1"/>
          <p:nvPr/>
        </p:nvSpPr>
        <p:spPr>
          <a:xfrm>
            <a:off x="3204986" y="3990189"/>
            <a:ext cx="1695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Загальна сума виплат</a:t>
            </a:r>
            <a:endParaRPr lang="en-US" sz="2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A4F83A3-4351-473C-A603-DA45D9048ACA}"/>
              </a:ext>
            </a:extLst>
          </p:cNvPr>
          <p:cNvSpPr/>
          <p:nvPr/>
        </p:nvSpPr>
        <p:spPr>
          <a:xfrm>
            <a:off x="120580" y="130629"/>
            <a:ext cx="12071420" cy="497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E40025-4FD7-4B50-B839-A7110012D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301" y="5765539"/>
            <a:ext cx="346905" cy="3469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39888D-7074-4EB9-8451-8C31898AB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294" y="5006477"/>
            <a:ext cx="375670" cy="3756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351F42-8486-4E1D-90D0-2A8B6232BA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15" y="4230336"/>
            <a:ext cx="430916" cy="4309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8DF137-BA71-4EA0-B4BC-B00CC0564C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776" y="3527805"/>
            <a:ext cx="389688" cy="38968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1888684-8241-4E40-8E62-B18EECE2A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294" y="2769797"/>
            <a:ext cx="386525" cy="38652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ABC5299-1F6C-4B20-96F0-415859B4D1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971" y="2018006"/>
            <a:ext cx="421319" cy="421319"/>
          </a:xfrm>
          <a:prstGeom prst="rect">
            <a:avLst/>
          </a:prstGeom>
        </p:spPr>
      </p:pic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D3F46109-2983-45B9-9D5E-C598EE2DE966}"/>
              </a:ext>
            </a:extLst>
          </p:cNvPr>
          <p:cNvSpPr/>
          <p:nvPr/>
        </p:nvSpPr>
        <p:spPr>
          <a:xfrm>
            <a:off x="4414342" y="350330"/>
            <a:ext cx="3558854" cy="716256"/>
          </a:xfrm>
          <a:prstGeom prst="round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itle 2">
            <a:extLst>
              <a:ext uri="{FF2B5EF4-FFF2-40B4-BE49-F238E27FC236}">
                <a16:creationId xmlns:a16="http://schemas.microsoft.com/office/drawing/2014/main" id="{D49AA0EF-3DFA-4EC6-9A0A-DC89D0CC3219}"/>
              </a:ext>
            </a:extLst>
          </p:cNvPr>
          <p:cNvSpPr txBox="1">
            <a:spLocks/>
          </p:cNvSpPr>
          <p:nvPr/>
        </p:nvSpPr>
        <p:spPr>
          <a:xfrm>
            <a:off x="586008" y="502437"/>
            <a:ext cx="11140564" cy="6594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000" b="1" dirty="0">
                <a:solidFill>
                  <a:schemeClr val="bg1"/>
                </a:solidFill>
                <a:latin typeface="+mn-lt"/>
              </a:rPr>
              <a:t>Виконання програми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3EED409-8B8F-44C8-86C8-AEDE7E7199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229" y="5461168"/>
            <a:ext cx="1874859" cy="265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62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A958B51-FD86-4FED-BB0D-3039ACE2AD06}"/>
              </a:ext>
            </a:extLst>
          </p:cNvPr>
          <p:cNvSpPr/>
          <p:nvPr/>
        </p:nvSpPr>
        <p:spPr>
          <a:xfrm>
            <a:off x="2644135" y="350330"/>
            <a:ext cx="6903729" cy="825328"/>
          </a:xfrm>
          <a:prstGeom prst="round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E39D78-E708-4383-A011-A6018EC566E4}"/>
              </a:ext>
            </a:extLst>
          </p:cNvPr>
          <p:cNvSpPr/>
          <p:nvPr/>
        </p:nvSpPr>
        <p:spPr>
          <a:xfrm>
            <a:off x="2674022" y="420255"/>
            <a:ext cx="69037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Організаційне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,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інформаційне-аналітичне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матеріально-технічне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забезпечення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діяльності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міської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ради</a:t>
            </a:r>
            <a:endParaRPr lang="ru-RU" dirty="0">
              <a:solidFill>
                <a:schemeClr val="bg1"/>
              </a:solidFill>
            </a:endParaRPr>
          </a:p>
          <a:p>
            <a:pPr lvl="0" algn="ctr">
              <a:buClr>
                <a:srgbClr val="000000"/>
              </a:buClr>
              <a:buSzPts val="2000"/>
            </a:pPr>
            <a:endParaRPr lang="ru-RU" b="1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CAC1125-225C-4C0B-81E0-560489DAA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261" y="2048544"/>
            <a:ext cx="569017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Заробітна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плата: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33 512 170 грн.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Нарахування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оплату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праці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6 531 603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Оплата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комунальних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послуг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енергоносіїв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    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4 007 397 грн.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Інші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видатки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3 200 825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Профінансовано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всього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47 251 995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5" name="Прямоугольник 514">
            <a:extLst>
              <a:ext uri="{FF2B5EF4-FFF2-40B4-BE49-F238E27FC236}">
                <a16:creationId xmlns:a16="http://schemas.microsoft.com/office/drawing/2014/main" id="{3A76E7EC-2421-43CC-87C2-FBA74403AA54}"/>
              </a:ext>
            </a:extLst>
          </p:cNvPr>
          <p:cNvSpPr/>
          <p:nvPr/>
        </p:nvSpPr>
        <p:spPr>
          <a:xfrm>
            <a:off x="10875146" y="213064"/>
            <a:ext cx="1225118" cy="46163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4" name="Прямоугольник 563">
            <a:extLst>
              <a:ext uri="{FF2B5EF4-FFF2-40B4-BE49-F238E27FC236}">
                <a16:creationId xmlns:a16="http://schemas.microsoft.com/office/drawing/2014/main" id="{2C235CD1-CD4F-4E73-BAA5-8F43B179C459}"/>
              </a:ext>
            </a:extLst>
          </p:cNvPr>
          <p:cNvSpPr/>
          <p:nvPr/>
        </p:nvSpPr>
        <p:spPr>
          <a:xfrm>
            <a:off x="350520" y="6309360"/>
            <a:ext cx="2209800" cy="3429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3" name="Рисунок 562">
            <a:extLst>
              <a:ext uri="{FF2B5EF4-FFF2-40B4-BE49-F238E27FC236}">
                <a16:creationId xmlns:a16="http://schemas.microsoft.com/office/drawing/2014/main" id="{2E3EB0DE-EB7B-4948-AE7F-00BA3310D4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229" y="5461168"/>
            <a:ext cx="1874859" cy="26520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E3408A-3BB3-4310-9C59-58316F5C6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0" y="1494030"/>
            <a:ext cx="4758612" cy="475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6209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A958B51-FD86-4FED-BB0D-3039ACE2AD06}"/>
              </a:ext>
            </a:extLst>
          </p:cNvPr>
          <p:cNvSpPr/>
          <p:nvPr/>
        </p:nvSpPr>
        <p:spPr>
          <a:xfrm>
            <a:off x="3163078" y="350329"/>
            <a:ext cx="5850293" cy="843989"/>
          </a:xfrm>
          <a:prstGeom prst="round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E39D78-E708-4383-A011-A6018EC566E4}"/>
              </a:ext>
            </a:extLst>
          </p:cNvPr>
          <p:cNvSpPr/>
          <p:nvPr/>
        </p:nvSpPr>
        <p:spPr>
          <a:xfrm>
            <a:off x="2644135" y="449157"/>
            <a:ext cx="6903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2000"/>
            </a:pPr>
            <a:r>
              <a:rPr lang="uk-UA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Будівництво споруд, установ та закладів фізичної</a:t>
            </a:r>
          </a:p>
          <a:p>
            <a:pPr lvl="0" algn="ctr">
              <a:buClr>
                <a:srgbClr val="000000"/>
              </a:buClr>
              <a:buSzPts val="2000"/>
            </a:pPr>
            <a:r>
              <a:rPr lang="uk-UA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культури і спорту</a:t>
            </a:r>
            <a:endParaRPr lang="ru-RU" dirty="0">
              <a:solidFill>
                <a:schemeClr val="bg1"/>
              </a:solidFill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CAC1125-225C-4C0B-81E0-560489DAA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0393" y="1803219"/>
            <a:ext cx="4748856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Передбачено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фінансування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2024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рік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360 000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Профінансовано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звітний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період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360 000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  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Коригування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проектно-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кошторисної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документації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об’єкту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Нове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будівництво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модульного спортивного залу КУ «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Молодіжний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центр» в с.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Королівка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вул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Спортивна,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Коломийського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району,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Івано-Франківської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області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   </a:t>
            </a: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5" name="Прямоугольник 514">
            <a:extLst>
              <a:ext uri="{FF2B5EF4-FFF2-40B4-BE49-F238E27FC236}">
                <a16:creationId xmlns:a16="http://schemas.microsoft.com/office/drawing/2014/main" id="{3A76E7EC-2421-43CC-87C2-FBA74403AA54}"/>
              </a:ext>
            </a:extLst>
          </p:cNvPr>
          <p:cNvSpPr/>
          <p:nvPr/>
        </p:nvSpPr>
        <p:spPr>
          <a:xfrm>
            <a:off x="10875146" y="213064"/>
            <a:ext cx="1225118" cy="46163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4" name="Прямоугольник 563">
            <a:extLst>
              <a:ext uri="{FF2B5EF4-FFF2-40B4-BE49-F238E27FC236}">
                <a16:creationId xmlns:a16="http://schemas.microsoft.com/office/drawing/2014/main" id="{2C235CD1-CD4F-4E73-BAA5-8F43B179C459}"/>
              </a:ext>
            </a:extLst>
          </p:cNvPr>
          <p:cNvSpPr/>
          <p:nvPr/>
        </p:nvSpPr>
        <p:spPr>
          <a:xfrm>
            <a:off x="350520" y="6309360"/>
            <a:ext cx="2209800" cy="3429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3" name="Рисунок 562">
            <a:extLst>
              <a:ext uri="{FF2B5EF4-FFF2-40B4-BE49-F238E27FC236}">
                <a16:creationId xmlns:a16="http://schemas.microsoft.com/office/drawing/2014/main" id="{2E3EB0DE-EB7B-4948-AE7F-00BA3310D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229" y="5461168"/>
            <a:ext cx="1874859" cy="26520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DC570F-BB1D-4B2E-90AC-D18B1C7DA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20" y="1297266"/>
            <a:ext cx="5012094" cy="501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9245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A958B51-FD86-4FED-BB0D-3039ACE2AD06}"/>
              </a:ext>
            </a:extLst>
          </p:cNvPr>
          <p:cNvSpPr/>
          <p:nvPr/>
        </p:nvSpPr>
        <p:spPr>
          <a:xfrm>
            <a:off x="2644135" y="350330"/>
            <a:ext cx="6903729" cy="716256"/>
          </a:xfrm>
          <a:prstGeom prst="round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E39D78-E708-4383-A011-A6018EC566E4}"/>
              </a:ext>
            </a:extLst>
          </p:cNvPr>
          <p:cNvSpPr/>
          <p:nvPr/>
        </p:nvSpPr>
        <p:spPr>
          <a:xfrm>
            <a:off x="2674022" y="420255"/>
            <a:ext cx="6903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Програма</a:t>
            </a:r>
            <a:r>
              <a:rPr lang="ru-RU" dirty="0">
                <a:solidFill>
                  <a:schemeClr val="bg1"/>
                </a:solidFill>
              </a:rPr>
              <a:t> "</a:t>
            </a:r>
            <a:r>
              <a:rPr lang="ru-RU" dirty="0" err="1">
                <a:solidFill>
                  <a:schemeClr val="bg1"/>
                </a:solidFill>
              </a:rPr>
              <a:t>Розроблення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оновлення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містобудівної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документації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Коломийської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територіальної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громади</a:t>
            </a:r>
            <a:r>
              <a:rPr lang="ru-RU" dirty="0">
                <a:solidFill>
                  <a:schemeClr val="bg1"/>
                </a:solidFill>
              </a:rPr>
              <a:t> на 2022 – 2026 роки"</a:t>
            </a:r>
          </a:p>
        </p:txBody>
      </p:sp>
      <p:sp>
        <p:nvSpPr>
          <p:cNvPr id="515" name="Прямоугольник 514">
            <a:extLst>
              <a:ext uri="{FF2B5EF4-FFF2-40B4-BE49-F238E27FC236}">
                <a16:creationId xmlns:a16="http://schemas.microsoft.com/office/drawing/2014/main" id="{3A76E7EC-2421-43CC-87C2-FBA74403AA54}"/>
              </a:ext>
            </a:extLst>
          </p:cNvPr>
          <p:cNvSpPr/>
          <p:nvPr/>
        </p:nvSpPr>
        <p:spPr>
          <a:xfrm>
            <a:off x="10875146" y="213064"/>
            <a:ext cx="1225118" cy="46163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4" name="Прямоугольник 563">
            <a:extLst>
              <a:ext uri="{FF2B5EF4-FFF2-40B4-BE49-F238E27FC236}">
                <a16:creationId xmlns:a16="http://schemas.microsoft.com/office/drawing/2014/main" id="{2C235CD1-CD4F-4E73-BAA5-8F43B179C459}"/>
              </a:ext>
            </a:extLst>
          </p:cNvPr>
          <p:cNvSpPr/>
          <p:nvPr/>
        </p:nvSpPr>
        <p:spPr>
          <a:xfrm>
            <a:off x="350520" y="6309360"/>
            <a:ext cx="2209800" cy="3429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3" name="Рисунок 562">
            <a:extLst>
              <a:ext uri="{FF2B5EF4-FFF2-40B4-BE49-F238E27FC236}">
                <a16:creationId xmlns:a16="http://schemas.microsoft.com/office/drawing/2014/main" id="{2E3EB0DE-EB7B-4948-AE7F-00BA3310D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229" y="5461168"/>
            <a:ext cx="1874859" cy="265201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90C372-A3AF-4FCB-8E38-54D309C2D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64" y="1417658"/>
            <a:ext cx="6538207" cy="4362275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CD28FC7A-BECE-4D51-BBEE-22868DFC6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471" y="2262400"/>
            <a:ext cx="442078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Розробник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Програми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Управління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містобудування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міської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ради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Термін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реалізації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Програми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років</a:t>
            </a: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Передбачено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фінансування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2024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рік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98 000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Профінансовано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звітний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період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98 000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0682893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C3038F44-DEFB-497F-88DB-403C91774F10}"/>
              </a:ext>
            </a:extLst>
          </p:cNvPr>
          <p:cNvSpPr/>
          <p:nvPr/>
        </p:nvSpPr>
        <p:spPr>
          <a:xfrm>
            <a:off x="4114800" y="442988"/>
            <a:ext cx="4086808" cy="553472"/>
          </a:xfrm>
          <a:prstGeom prst="round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4438402" y="521464"/>
            <a:ext cx="6239758" cy="6594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err="1">
                <a:solidFill>
                  <a:schemeClr val="bg1"/>
                </a:solidFill>
                <a:latin typeface="+mn-lt"/>
              </a:rPr>
              <a:t>Виконання</a:t>
            </a:r>
            <a:r>
              <a:rPr lang="ru-RU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+mn-lt"/>
              </a:rPr>
              <a:t>програми</a:t>
            </a:r>
            <a:r>
              <a:rPr lang="ru-RU" sz="1800" dirty="0">
                <a:solidFill>
                  <a:schemeClr val="bg1"/>
                </a:solidFill>
                <a:latin typeface="+mn-lt"/>
              </a:rPr>
              <a:t> за 2024 </a:t>
            </a:r>
            <a:r>
              <a:rPr lang="ru-RU" sz="1800" dirty="0" err="1">
                <a:solidFill>
                  <a:schemeClr val="bg1"/>
                </a:solidFill>
                <a:latin typeface="+mn-lt"/>
              </a:rPr>
              <a:t>рік</a:t>
            </a:r>
            <a:endParaRPr lang="ru-RU" sz="1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EC12E2B-D99E-4434-88DC-159C6DC5F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01802"/>
              </p:ext>
            </p:extLst>
          </p:nvPr>
        </p:nvGraphicFramePr>
        <p:xfrm>
          <a:off x="460979" y="1872933"/>
          <a:ext cx="11270042" cy="33313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2746">
                  <a:extLst>
                    <a:ext uri="{9D8B030D-6E8A-4147-A177-3AD203B41FA5}">
                      <a16:colId xmlns:a16="http://schemas.microsoft.com/office/drawing/2014/main" val="4043556934"/>
                    </a:ext>
                  </a:extLst>
                </a:gridCol>
                <a:gridCol w="2797292">
                  <a:extLst>
                    <a:ext uri="{9D8B030D-6E8A-4147-A177-3AD203B41FA5}">
                      <a16:colId xmlns:a16="http://schemas.microsoft.com/office/drawing/2014/main" val="1751036722"/>
                    </a:ext>
                  </a:extLst>
                </a:gridCol>
                <a:gridCol w="2904101">
                  <a:extLst>
                    <a:ext uri="{9D8B030D-6E8A-4147-A177-3AD203B41FA5}">
                      <a16:colId xmlns:a16="http://schemas.microsoft.com/office/drawing/2014/main" val="2157369835"/>
                    </a:ext>
                  </a:extLst>
                </a:gridCol>
                <a:gridCol w="2078883">
                  <a:extLst>
                    <a:ext uri="{9D8B030D-6E8A-4147-A177-3AD203B41FA5}">
                      <a16:colId xmlns:a16="http://schemas.microsoft.com/office/drawing/2014/main" val="70283021"/>
                    </a:ext>
                  </a:extLst>
                </a:gridCol>
                <a:gridCol w="2557020">
                  <a:extLst>
                    <a:ext uri="{9D8B030D-6E8A-4147-A177-3AD203B41FA5}">
                      <a16:colId xmlns:a16="http://schemas.microsoft.com/office/drawing/2014/main" val="1446713439"/>
                    </a:ext>
                  </a:extLst>
                </a:gridCol>
              </a:tblGrid>
              <a:tr h="97802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kern="1400" baseline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№</a:t>
                      </a:r>
                      <a:endParaRPr lang="uk-UA" sz="1600" b="1" i="0" u="none" strike="noStrike" kern="1400" baseline="0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kern="14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Зміст заходу</a:t>
                      </a:r>
                      <a:endParaRPr lang="uk-UA" sz="1600" b="1" i="0" u="none" strike="noStrike" kern="14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kern="1400" baseline="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Передбачено фінансування</a:t>
                      </a:r>
                      <a:endParaRPr lang="uk-UA" sz="1600" b="1" i="0" u="none" strike="noStrike" kern="1400" baseline="0" noProof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kern="1400" baseline="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Профінансовано</a:t>
                      </a:r>
                      <a:endParaRPr lang="uk-UA" sz="1600" b="1" i="0" u="none" strike="noStrike" kern="1400" baseline="0" noProof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kern="14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Що зроблено</a:t>
                      </a:r>
                      <a:endParaRPr lang="uk-UA" sz="1600" b="1" i="0" u="none" strike="noStrike" kern="14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7905762"/>
                  </a:ext>
                </a:extLst>
              </a:tr>
              <a:tr h="1619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Розроблення містобудівної документації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98 000,00 </a:t>
                      </a:r>
                      <a:r>
                        <a:rPr lang="ru-RU" sz="2000" u="none" strike="noStrike" dirty="0" err="1">
                          <a:effectLst/>
                          <a:latin typeface="+mn-lt"/>
                        </a:rPr>
                        <a:t>грн</a:t>
                      </a:r>
                      <a:endParaRPr lang="ru-RU" sz="2000" u="none" strike="noStrike" dirty="0"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98 000,00 </a:t>
                      </a:r>
                      <a:r>
                        <a:rPr lang="ru-RU" sz="2000" u="none" strike="noStrike" dirty="0" err="1">
                          <a:effectLst/>
                          <a:latin typeface="+mn-lt"/>
                        </a:rPr>
                        <a:t>грн</a:t>
                      </a:r>
                      <a:endParaRPr lang="ru-RU" sz="2000" u="none" strike="noStrike" dirty="0"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Оплата </a:t>
                      </a:r>
                      <a:r>
                        <a:rPr lang="ru-RU" sz="1400" u="none" strike="noStrike" dirty="0" err="1">
                          <a:effectLst/>
                          <a:latin typeface="+mn-lt"/>
                        </a:rPr>
                        <a:t>послуг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з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розроблення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детального плану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території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вул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Осипа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Маковея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м.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Коломия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Коломийська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міська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територіальна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громада,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Коломийський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район, 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Івано-Франківська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область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9486772"/>
                  </a:ext>
                </a:extLst>
              </a:tr>
              <a:tr h="733519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err="1">
                          <a:effectLst/>
                          <a:latin typeface="+mn-lt"/>
                        </a:rPr>
                        <a:t>Всього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98 000,00 грн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98 000,00 </a:t>
                      </a:r>
                      <a:r>
                        <a:rPr lang="ru-RU" sz="2000" u="none" strike="noStrike" dirty="0" err="1">
                          <a:effectLst/>
                          <a:latin typeface="+mn-lt"/>
                        </a:rPr>
                        <a:t>грн</a:t>
                      </a:r>
                      <a:endParaRPr lang="ru-RU" sz="200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139503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C5DB581-5A98-4223-822B-9A6281737780}"/>
              </a:ext>
            </a:extLst>
          </p:cNvPr>
          <p:cNvSpPr/>
          <p:nvPr/>
        </p:nvSpPr>
        <p:spPr>
          <a:xfrm>
            <a:off x="10678160" y="83228"/>
            <a:ext cx="1422400" cy="659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EE16698-2839-4A98-AC1B-9F612C390A98}"/>
              </a:ext>
            </a:extLst>
          </p:cNvPr>
          <p:cNvSpPr/>
          <p:nvPr/>
        </p:nvSpPr>
        <p:spPr>
          <a:xfrm>
            <a:off x="213360" y="6421120"/>
            <a:ext cx="2448560" cy="33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E96D70-A073-4E04-9BA0-5B77C578AC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940" y="5621592"/>
            <a:ext cx="1874859" cy="265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66927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E46F76-0185-438B-92F5-766718A30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5" y="674703"/>
            <a:ext cx="6124925" cy="6124925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A958B51-FD86-4FED-BB0D-3039ACE2AD06}"/>
              </a:ext>
            </a:extLst>
          </p:cNvPr>
          <p:cNvSpPr/>
          <p:nvPr/>
        </p:nvSpPr>
        <p:spPr>
          <a:xfrm>
            <a:off x="2563110" y="350329"/>
            <a:ext cx="7205921" cy="993255"/>
          </a:xfrm>
          <a:prstGeom prst="round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E39D78-E708-4383-A011-A6018EC566E4}"/>
              </a:ext>
            </a:extLst>
          </p:cNvPr>
          <p:cNvSpPr/>
          <p:nvPr/>
        </p:nvSpPr>
        <p:spPr>
          <a:xfrm>
            <a:off x="2534668" y="459193"/>
            <a:ext cx="7427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2000"/>
            </a:pPr>
            <a:r>
              <a:rPr lang="uk-UA" sz="2000" dirty="0">
                <a:solidFill>
                  <a:schemeClr val="bg1"/>
                </a:solidFill>
              </a:rPr>
              <a:t>Програма «Розвитку </a:t>
            </a:r>
            <a:r>
              <a:rPr lang="uk-UA" sz="2000" dirty="0">
                <a:solidFill>
                  <a:schemeClr val="bg1"/>
                </a:solidFill>
                <a:ea typeface="Calibri" panose="020F0502020204030204" pitchFamily="34" charset="0"/>
              </a:rPr>
              <a:t>інвестиційної діяльності Коломийської</a:t>
            </a:r>
          </a:p>
          <a:p>
            <a:pPr lvl="0" algn="ctr">
              <a:buClr>
                <a:srgbClr val="000000"/>
              </a:buClr>
              <a:buSzPts val="2000"/>
            </a:pPr>
            <a:r>
              <a:rPr lang="uk-UA" sz="2000" dirty="0">
                <a:solidFill>
                  <a:schemeClr val="bg1"/>
                </a:solidFill>
                <a:ea typeface="Calibri" panose="020F0502020204030204" pitchFamily="34" charset="0"/>
              </a:rPr>
              <a:t> міської територіальної громади на 2021-2024 роки»</a:t>
            </a:r>
            <a:endParaRPr lang="ru-RU" sz="20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CAC1125-225C-4C0B-81E0-560489DAA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1651" y="2525164"/>
            <a:ext cx="442078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Розробник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Програми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Відділ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інвестиційної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політики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міської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ради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Термін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реалізації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Програми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 роки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Обсяг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фінансування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Програми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2024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рік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251 643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Профінансовано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звітний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період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196 213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5" name="Прямоугольник 514">
            <a:extLst>
              <a:ext uri="{FF2B5EF4-FFF2-40B4-BE49-F238E27FC236}">
                <a16:creationId xmlns:a16="http://schemas.microsoft.com/office/drawing/2014/main" id="{3A76E7EC-2421-43CC-87C2-FBA74403AA54}"/>
              </a:ext>
            </a:extLst>
          </p:cNvPr>
          <p:cNvSpPr/>
          <p:nvPr/>
        </p:nvSpPr>
        <p:spPr>
          <a:xfrm>
            <a:off x="10875146" y="213064"/>
            <a:ext cx="1225118" cy="46163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4" name="Прямоугольник 563">
            <a:extLst>
              <a:ext uri="{FF2B5EF4-FFF2-40B4-BE49-F238E27FC236}">
                <a16:creationId xmlns:a16="http://schemas.microsoft.com/office/drawing/2014/main" id="{2C235CD1-CD4F-4E73-BAA5-8F43B179C459}"/>
              </a:ext>
            </a:extLst>
          </p:cNvPr>
          <p:cNvSpPr/>
          <p:nvPr/>
        </p:nvSpPr>
        <p:spPr>
          <a:xfrm>
            <a:off x="350520" y="6309360"/>
            <a:ext cx="2209800" cy="3429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3" name="Рисунок 562">
            <a:extLst>
              <a:ext uri="{FF2B5EF4-FFF2-40B4-BE49-F238E27FC236}">
                <a16:creationId xmlns:a16="http://schemas.microsoft.com/office/drawing/2014/main" id="{2E3EB0DE-EB7B-4948-AE7F-00BA3310D4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229" y="5461168"/>
            <a:ext cx="1874859" cy="26520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02A0EA-1EF6-4919-8385-DF227A30C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51352" y="3298371"/>
            <a:ext cx="602769" cy="73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07361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FFEE02D-1705-4665-938B-92842DF364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612925"/>
              </p:ext>
            </p:extLst>
          </p:nvPr>
        </p:nvGraphicFramePr>
        <p:xfrm>
          <a:off x="838200" y="1919586"/>
          <a:ext cx="10515600" cy="2651760"/>
        </p:xfrm>
        <a:graphic>
          <a:graphicData uri="http://schemas.openxmlformats.org/drawingml/2006/table">
            <a:tbl>
              <a:tblPr/>
              <a:tblGrid>
                <a:gridCol w="7923245">
                  <a:extLst>
                    <a:ext uri="{9D8B030D-6E8A-4147-A177-3AD203B41FA5}">
                      <a16:colId xmlns:a16="http://schemas.microsoft.com/office/drawing/2014/main" val="1356594666"/>
                    </a:ext>
                  </a:extLst>
                </a:gridCol>
                <a:gridCol w="2592355">
                  <a:extLst>
                    <a:ext uri="{9D8B030D-6E8A-4147-A177-3AD203B41FA5}">
                      <a16:colId xmlns:a16="http://schemas.microsoft.com/office/drawing/2014/main" val="39613067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b="1" dirty="0" err="1">
                          <a:solidFill>
                            <a:schemeClr val="bg1"/>
                          </a:solidFill>
                        </a:rPr>
                        <a:t>Профінансовані</a:t>
                      </a:r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 заходи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Сума, </a:t>
                      </a:r>
                      <a:r>
                        <a:rPr lang="ru-RU" b="1" dirty="0" err="1">
                          <a:solidFill>
                            <a:schemeClr val="bg1"/>
                          </a:solidFill>
                        </a:rPr>
                        <a:t>грн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554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 err="1">
                          <a:effectLst/>
                        </a:rPr>
                        <a:t>Підготовка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інвестиційних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проєктів</a:t>
                      </a:r>
                      <a:r>
                        <a:rPr lang="ru-RU" dirty="0">
                          <a:effectLst/>
                        </a:rPr>
                        <a:t>. </a:t>
                      </a:r>
                      <a:r>
                        <a:rPr lang="ru-RU" dirty="0" err="1">
                          <a:effectLst/>
                        </a:rPr>
                        <a:t>Забезпечення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інвестиційного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супроводу</a:t>
                      </a:r>
                      <a:r>
                        <a:rPr lang="ru-RU" dirty="0">
                          <a:effectLst/>
                        </a:rPr>
                        <a:t> та аудиту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40 000,00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7376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Організація та участь у заходах щодо налагодження нових зв’язків з інвесторами, партнерами прикордонних регіонів програм транскордонного співробітництва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85 213,00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506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Розробка та виготовлення інвестиційної промо-продукції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51 000,00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70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Оцінка кредитного рейтингу та визначення рівня інвестиційної привабливості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20 000,00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678321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8715E6-9803-4FEF-AF0A-A356F8FFE6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229" y="5461168"/>
            <a:ext cx="1874859" cy="2652019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BB8AC6F-D3DF-4008-B65A-FCE031B330C2}"/>
              </a:ext>
            </a:extLst>
          </p:cNvPr>
          <p:cNvSpPr/>
          <p:nvPr/>
        </p:nvSpPr>
        <p:spPr>
          <a:xfrm>
            <a:off x="4711959" y="503853"/>
            <a:ext cx="2976465" cy="681135"/>
          </a:xfrm>
          <a:prstGeom prst="round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E0161D-9D2D-43C8-8CC1-5D30FF361001}"/>
              </a:ext>
            </a:extLst>
          </p:cNvPr>
          <p:cNvSpPr/>
          <p:nvPr/>
        </p:nvSpPr>
        <p:spPr>
          <a:xfrm>
            <a:off x="2534668" y="571406"/>
            <a:ext cx="7427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2000"/>
            </a:pPr>
            <a:r>
              <a:rPr lang="uk-UA" sz="2000" dirty="0">
                <a:solidFill>
                  <a:schemeClr val="bg1"/>
                </a:solidFill>
              </a:rPr>
              <a:t>Виконання програми</a:t>
            </a:r>
            <a:endParaRPr lang="ru-RU" sz="20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5088668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A958B51-FD86-4FED-BB0D-3039ACE2AD06}"/>
              </a:ext>
            </a:extLst>
          </p:cNvPr>
          <p:cNvSpPr/>
          <p:nvPr/>
        </p:nvSpPr>
        <p:spPr>
          <a:xfrm>
            <a:off x="3984171" y="350329"/>
            <a:ext cx="4254760" cy="993255"/>
          </a:xfrm>
          <a:prstGeom prst="round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E39D78-E708-4383-A011-A6018EC566E4}"/>
              </a:ext>
            </a:extLst>
          </p:cNvPr>
          <p:cNvSpPr/>
          <p:nvPr/>
        </p:nvSpPr>
        <p:spPr>
          <a:xfrm>
            <a:off x="2674022" y="420255"/>
            <a:ext cx="69037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2000"/>
            </a:pPr>
            <a:r>
              <a:rPr lang="ru-RU" sz="2000" dirty="0" err="1">
                <a:solidFill>
                  <a:schemeClr val="bg1"/>
                </a:solidFill>
                <a:latin typeface="+mj-lt"/>
                <a:ea typeface="Times New Roman"/>
                <a:cs typeface="Times New Roman"/>
                <a:sym typeface="Times New Roman"/>
              </a:rPr>
              <a:t>Програма</a:t>
            </a:r>
            <a:r>
              <a:rPr lang="ru-RU" sz="2000" dirty="0">
                <a:solidFill>
                  <a:schemeClr val="bg1"/>
                </a:solidFill>
                <a:latin typeface="+mj-lt"/>
                <a:ea typeface="Times New Roman"/>
                <a:cs typeface="Times New Roman"/>
                <a:sym typeface="Times New Roman"/>
              </a:rPr>
              <a:t> «</a:t>
            </a:r>
            <a:r>
              <a:rPr lang="ru-RU" sz="2000" dirty="0" err="1">
                <a:solidFill>
                  <a:schemeClr val="bg1"/>
                </a:solidFill>
                <a:latin typeface="+mj-lt"/>
                <a:ea typeface="Times New Roman"/>
                <a:cs typeface="Times New Roman"/>
                <a:sym typeface="Times New Roman"/>
              </a:rPr>
              <a:t>Енергодім</a:t>
            </a:r>
            <a:r>
              <a:rPr lang="ru-RU" sz="2000" dirty="0">
                <a:solidFill>
                  <a:schemeClr val="bg1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j-lt"/>
                <a:ea typeface="Times New Roman"/>
                <a:cs typeface="Times New Roman"/>
                <a:sym typeface="Times New Roman"/>
              </a:rPr>
              <a:t>Коломия</a:t>
            </a:r>
            <a:r>
              <a:rPr lang="ru-RU" sz="2000" dirty="0">
                <a:solidFill>
                  <a:schemeClr val="bg1"/>
                </a:solidFill>
                <a:latin typeface="+mj-lt"/>
                <a:ea typeface="Times New Roman"/>
                <a:cs typeface="Times New Roman"/>
                <a:sym typeface="Times New Roman"/>
              </a:rPr>
              <a:t>» </a:t>
            </a:r>
          </a:p>
          <a:p>
            <a:pPr lvl="0" algn="ctr">
              <a:buClr>
                <a:srgbClr val="000000"/>
              </a:buClr>
              <a:buSzPts val="2000"/>
            </a:pPr>
            <a:r>
              <a:rPr lang="ru-RU" sz="2000" dirty="0">
                <a:solidFill>
                  <a:schemeClr val="bg1"/>
                </a:solidFill>
                <a:latin typeface="+mj-lt"/>
                <a:ea typeface="Times New Roman"/>
                <a:cs typeface="Times New Roman"/>
                <a:sym typeface="Times New Roman"/>
              </a:rPr>
              <a:t>на 2024-2026 роки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CAC1125-225C-4C0B-81E0-560489DAA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1651" y="2109666"/>
            <a:ext cx="442078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Розробник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Програми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Управління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економіки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міської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ради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Термін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реалізації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Програми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 роки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Обсяг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фінансування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Програми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2024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рік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10 000 000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Передбачено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фінансування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2024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рік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2 354 888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Профінансовано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звітний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період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2 354 887, 49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5" name="Прямоугольник 514">
            <a:extLst>
              <a:ext uri="{FF2B5EF4-FFF2-40B4-BE49-F238E27FC236}">
                <a16:creationId xmlns:a16="http://schemas.microsoft.com/office/drawing/2014/main" id="{3A76E7EC-2421-43CC-87C2-FBA74403AA54}"/>
              </a:ext>
            </a:extLst>
          </p:cNvPr>
          <p:cNvSpPr/>
          <p:nvPr/>
        </p:nvSpPr>
        <p:spPr>
          <a:xfrm>
            <a:off x="10875146" y="213064"/>
            <a:ext cx="1225118" cy="46163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4" name="Прямоугольник 563">
            <a:extLst>
              <a:ext uri="{FF2B5EF4-FFF2-40B4-BE49-F238E27FC236}">
                <a16:creationId xmlns:a16="http://schemas.microsoft.com/office/drawing/2014/main" id="{2C235CD1-CD4F-4E73-BAA5-8F43B179C459}"/>
              </a:ext>
            </a:extLst>
          </p:cNvPr>
          <p:cNvSpPr/>
          <p:nvPr/>
        </p:nvSpPr>
        <p:spPr>
          <a:xfrm>
            <a:off x="350520" y="6309360"/>
            <a:ext cx="2209800" cy="3429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3" name="Рисунок 562">
            <a:extLst>
              <a:ext uri="{FF2B5EF4-FFF2-40B4-BE49-F238E27FC236}">
                <a16:creationId xmlns:a16="http://schemas.microsoft.com/office/drawing/2014/main" id="{2E3EB0DE-EB7B-4948-AE7F-00BA3310D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229" y="5461168"/>
            <a:ext cx="1874859" cy="26520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9AE6B8-764F-4920-966C-6DD62CDBE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46" y="1436255"/>
            <a:ext cx="4780773" cy="47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42065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778A518-5A61-4AFD-8041-73399BF564AB}"/>
              </a:ext>
            </a:extLst>
          </p:cNvPr>
          <p:cNvSpPr/>
          <p:nvPr/>
        </p:nvSpPr>
        <p:spPr>
          <a:xfrm>
            <a:off x="5171440" y="3291840"/>
            <a:ext cx="7020560" cy="3566159"/>
          </a:xfrm>
          <a:prstGeom prst="rect">
            <a:avLst/>
          </a:prstGeom>
          <a:solidFill>
            <a:srgbClr val="DBEFF9"/>
          </a:solidFill>
          <a:ln>
            <a:noFill/>
          </a:ln>
          <a:effectLst>
            <a:outerShdw blurRad="1270000" dist="863600" dir="11400000" sx="97000" sy="97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8F474-1001-47AF-B605-52B9C7CE6FF4}"/>
              </a:ext>
            </a:extLst>
          </p:cNvPr>
          <p:cNvSpPr txBox="1"/>
          <p:nvPr/>
        </p:nvSpPr>
        <p:spPr>
          <a:xfrm>
            <a:off x="5708708" y="4872172"/>
            <a:ext cx="5275063" cy="3485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Outfit" pitchFamily="2" charset="0"/>
              </a:rPr>
              <a:t>About Me</a:t>
            </a:r>
            <a:endParaRPr lang="en-GB" dirty="0">
              <a:solidFill>
                <a:schemeClr val="bg1"/>
              </a:solidFill>
              <a:latin typeface="Outfit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9A469D-1905-4341-BDA3-CE09A4D777EC}"/>
              </a:ext>
            </a:extLst>
          </p:cNvPr>
          <p:cNvSpPr txBox="1"/>
          <p:nvPr/>
        </p:nvSpPr>
        <p:spPr>
          <a:xfrm>
            <a:off x="5708708" y="5220729"/>
            <a:ext cx="5920388" cy="849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wonderful serenity has taken possession of my entire soul, like these sweet mornings of spring which I enjoy with my whole heart. I am alone, and feel the charm of existence in this spot.</a:t>
            </a:r>
            <a:endParaRPr lang="da-DK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2DED45-74F2-4AA6-9063-92E51A1FF11B}"/>
              </a:ext>
            </a:extLst>
          </p:cNvPr>
          <p:cNvSpPr txBox="1"/>
          <p:nvPr/>
        </p:nvSpPr>
        <p:spPr>
          <a:xfrm>
            <a:off x="5708708" y="4044257"/>
            <a:ext cx="5920388" cy="718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chemeClr val="bg1"/>
                </a:solidFill>
                <a:latin typeface="+mj-lt"/>
              </a:rPr>
              <a:t>Sheryl Sandberg</a:t>
            </a:r>
            <a:endParaRPr lang="en-GB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324648-CDF2-4C78-9F65-772DDB6E9436}"/>
              </a:ext>
            </a:extLst>
          </p:cNvPr>
          <p:cNvSpPr txBox="1"/>
          <p:nvPr/>
        </p:nvSpPr>
        <p:spPr>
          <a:xfrm>
            <a:off x="5708708" y="3695700"/>
            <a:ext cx="5275063" cy="3485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Outfit" pitchFamily="2" charset="0"/>
              </a:rPr>
              <a:t>Manager Spacious Coworking Space</a:t>
            </a:r>
            <a:endParaRPr lang="en-GB" dirty="0">
              <a:solidFill>
                <a:schemeClr val="bg1"/>
              </a:solidFill>
              <a:latin typeface="Outfit" pitchFamily="2" charset="0"/>
            </a:endParaRPr>
          </a:p>
        </p:txBody>
      </p:sp>
      <p:pic>
        <p:nvPicPr>
          <p:cNvPr id="17" name="Місце для зображення 16">
            <a:extLst>
              <a:ext uri="{FF2B5EF4-FFF2-40B4-BE49-F238E27FC236}">
                <a16:creationId xmlns:a16="http://schemas.microsoft.com/office/drawing/2014/main" id="{1B5FB3D9-C47A-4495-9D99-EB84DDA55DB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r="17308"/>
          <a:stretch>
            <a:fillRect/>
          </a:stretch>
        </p:blipFill>
        <p:spPr/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E32A7C-2A58-44B8-AFCA-8C98C66B8847}"/>
              </a:ext>
            </a:extLst>
          </p:cNvPr>
          <p:cNvSpPr txBox="1"/>
          <p:nvPr/>
        </p:nvSpPr>
        <p:spPr>
          <a:xfrm>
            <a:off x="6102861" y="1123495"/>
            <a:ext cx="579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Програма</a:t>
            </a:r>
            <a:r>
              <a:rPr lang="ru-RU" sz="2000" b="1" dirty="0">
                <a:solidFill>
                  <a:schemeClr val="bg1"/>
                </a:solidFill>
              </a:rPr>
              <a:t> «</a:t>
            </a:r>
            <a:r>
              <a:rPr lang="ru-RU" sz="2000" b="1" dirty="0" err="1">
                <a:solidFill>
                  <a:schemeClr val="bg1"/>
                </a:solidFill>
              </a:rPr>
              <a:t>Енергодім</a:t>
            </a:r>
            <a:r>
              <a:rPr lang="ru-RU" sz="2000" b="1" dirty="0">
                <a:solidFill>
                  <a:schemeClr val="bg1"/>
                </a:solidFill>
              </a:rPr>
              <a:t>» </a:t>
            </a:r>
            <a:r>
              <a:rPr lang="ru-RU" sz="2000" b="1" dirty="0" err="1">
                <a:solidFill>
                  <a:schemeClr val="bg1"/>
                </a:solidFill>
              </a:rPr>
              <a:t>допомагає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коломийським</a:t>
            </a:r>
            <a:r>
              <a:rPr lang="ru-RU" sz="2000" b="1" dirty="0">
                <a:solidFill>
                  <a:schemeClr val="bg1"/>
                </a:solidFill>
              </a:rPr>
              <a:t> ОСББ </a:t>
            </a:r>
            <a:r>
              <a:rPr lang="ru-RU" sz="2000" b="1" dirty="0" err="1">
                <a:solidFill>
                  <a:schemeClr val="bg1"/>
                </a:solidFill>
              </a:rPr>
              <a:t>підвищувати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енергоефективність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5C3DAC4-D1CA-4A98-84D5-5FD89E023908}"/>
              </a:ext>
            </a:extLst>
          </p:cNvPr>
          <p:cNvSpPr/>
          <p:nvPr/>
        </p:nvSpPr>
        <p:spPr>
          <a:xfrm>
            <a:off x="5708708" y="3695700"/>
            <a:ext cx="6008914" cy="2893926"/>
          </a:xfrm>
          <a:prstGeom prst="rect">
            <a:avLst/>
          </a:prstGeom>
          <a:solidFill>
            <a:srgbClr val="006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13B90DB-62DB-41DE-8871-CCC893F992A5}"/>
              </a:ext>
            </a:extLst>
          </p:cNvPr>
          <p:cNvCxnSpPr>
            <a:stCxn id="11" idx="0"/>
            <a:endCxn id="11" idx="2"/>
          </p:cNvCxnSpPr>
          <p:nvPr/>
        </p:nvCxnSpPr>
        <p:spPr>
          <a:xfrm>
            <a:off x="8713165" y="3695700"/>
            <a:ext cx="0" cy="28939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Рисунок 12" descr="Здание">
            <a:extLst>
              <a:ext uri="{FF2B5EF4-FFF2-40B4-BE49-F238E27FC236}">
                <a16:creationId xmlns:a16="http://schemas.microsoft.com/office/drawing/2014/main" id="{E6F2B3D5-C2E0-4687-9240-5ACCB9322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04536" y="3846678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6456BE-EA6A-4A9C-94E9-FBC5DD117D67}"/>
              </a:ext>
            </a:extLst>
          </p:cNvPr>
          <p:cNvSpPr txBox="1"/>
          <p:nvPr/>
        </p:nvSpPr>
        <p:spPr>
          <a:xfrm>
            <a:off x="6089428" y="4988825"/>
            <a:ext cx="2344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5 ОСББ подали запит на відшкодування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Деньги">
            <a:extLst>
              <a:ext uri="{FF2B5EF4-FFF2-40B4-BE49-F238E27FC236}">
                <a16:creationId xmlns:a16="http://schemas.microsoft.com/office/drawing/2014/main" id="{E65CBB88-0136-4AE1-85F6-333CB13D68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06811" y="3748645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30FC9CA-EBEA-4A71-8286-ECB6849EDF66}"/>
              </a:ext>
            </a:extLst>
          </p:cNvPr>
          <p:cNvSpPr txBox="1"/>
          <p:nvPr/>
        </p:nvSpPr>
        <p:spPr>
          <a:xfrm>
            <a:off x="9146543" y="4990968"/>
            <a:ext cx="2344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2 354 887, 49 </a:t>
            </a:r>
            <a:r>
              <a:rPr lang="ru-RU" dirty="0" err="1">
                <a:solidFill>
                  <a:schemeClr val="bg1"/>
                </a:solidFill>
              </a:rPr>
              <a:t>грн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err="1">
                <a:solidFill>
                  <a:schemeClr val="bg1"/>
                </a:solidFill>
              </a:rPr>
              <a:t>загальна</a:t>
            </a:r>
            <a:r>
              <a:rPr lang="ru-RU" dirty="0">
                <a:solidFill>
                  <a:schemeClr val="bg1"/>
                </a:solidFill>
              </a:rPr>
              <a:t> сума </a:t>
            </a:r>
            <a:r>
              <a:rPr lang="ru-RU" dirty="0" err="1">
                <a:solidFill>
                  <a:schemeClr val="bg1"/>
                </a:solidFill>
              </a:rPr>
              <a:t>відшкодувань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58AD101-3A57-4110-BC14-1EEC14D30A3C}"/>
              </a:ext>
            </a:extLst>
          </p:cNvPr>
          <p:cNvSpPr/>
          <p:nvPr/>
        </p:nvSpPr>
        <p:spPr>
          <a:xfrm>
            <a:off x="548089" y="327877"/>
            <a:ext cx="1127760" cy="39624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532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B4E63B-F8FF-4FE1-81B4-D227571FC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09" y="563556"/>
            <a:ext cx="6106862" cy="6106862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A958B51-FD86-4FED-BB0D-3039ACE2AD06}"/>
              </a:ext>
            </a:extLst>
          </p:cNvPr>
          <p:cNvSpPr/>
          <p:nvPr/>
        </p:nvSpPr>
        <p:spPr>
          <a:xfrm>
            <a:off x="3181738" y="420111"/>
            <a:ext cx="6027576" cy="601393"/>
          </a:xfrm>
          <a:prstGeom prst="round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E39D78-E708-4383-A011-A6018EC566E4}"/>
              </a:ext>
            </a:extLst>
          </p:cNvPr>
          <p:cNvSpPr/>
          <p:nvPr/>
        </p:nvSpPr>
        <p:spPr>
          <a:xfrm>
            <a:off x="2730005" y="490037"/>
            <a:ext cx="6903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2000"/>
            </a:pP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Внески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до статутного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капіталу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об’єктів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господарювання</a:t>
            </a:r>
            <a:endParaRPr lang="ru-RU" dirty="0">
              <a:solidFill>
                <a:schemeClr val="bg1"/>
              </a:solidFill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CAC1125-225C-4C0B-81E0-560489DAA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7360" y="2276300"/>
            <a:ext cx="442078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Передбачено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фінансування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2024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рік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1 000 000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Профінансовано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звітний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період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1 000 000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 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Внески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до статутного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капіталу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для: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КП «ІНВЕСТ»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3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5" name="Прямоугольник 514">
            <a:extLst>
              <a:ext uri="{FF2B5EF4-FFF2-40B4-BE49-F238E27FC236}">
                <a16:creationId xmlns:a16="http://schemas.microsoft.com/office/drawing/2014/main" id="{3A76E7EC-2421-43CC-87C2-FBA74403AA54}"/>
              </a:ext>
            </a:extLst>
          </p:cNvPr>
          <p:cNvSpPr/>
          <p:nvPr/>
        </p:nvSpPr>
        <p:spPr>
          <a:xfrm>
            <a:off x="10875146" y="213064"/>
            <a:ext cx="1225118" cy="46163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4" name="Прямоугольник 563">
            <a:extLst>
              <a:ext uri="{FF2B5EF4-FFF2-40B4-BE49-F238E27FC236}">
                <a16:creationId xmlns:a16="http://schemas.microsoft.com/office/drawing/2014/main" id="{2C235CD1-CD4F-4E73-BAA5-8F43B179C459}"/>
              </a:ext>
            </a:extLst>
          </p:cNvPr>
          <p:cNvSpPr/>
          <p:nvPr/>
        </p:nvSpPr>
        <p:spPr>
          <a:xfrm>
            <a:off x="350520" y="6309360"/>
            <a:ext cx="2209800" cy="3429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3" name="Рисунок 562">
            <a:extLst>
              <a:ext uri="{FF2B5EF4-FFF2-40B4-BE49-F238E27FC236}">
                <a16:creationId xmlns:a16="http://schemas.microsoft.com/office/drawing/2014/main" id="{2E3EB0DE-EB7B-4948-AE7F-00BA3310D4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229" y="5461168"/>
            <a:ext cx="1874859" cy="265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61093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A958B51-FD86-4FED-BB0D-3039ACE2AD06}"/>
              </a:ext>
            </a:extLst>
          </p:cNvPr>
          <p:cNvSpPr/>
          <p:nvPr/>
        </p:nvSpPr>
        <p:spPr>
          <a:xfrm>
            <a:off x="2674022" y="385292"/>
            <a:ext cx="6903729" cy="893258"/>
          </a:xfrm>
          <a:prstGeom prst="round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E39D78-E708-4383-A011-A6018EC566E4}"/>
              </a:ext>
            </a:extLst>
          </p:cNvPr>
          <p:cNvSpPr/>
          <p:nvPr/>
        </p:nvSpPr>
        <p:spPr>
          <a:xfrm>
            <a:off x="2674022" y="355220"/>
            <a:ext cx="70203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ru-RU" dirty="0" err="1">
                <a:solidFill>
                  <a:schemeClr val="bg1"/>
                </a:solidFill>
              </a:rPr>
              <a:t>Програма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оптимізації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процесів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оподаткування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збільшення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надходжень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місцевого</a:t>
            </a:r>
            <a:r>
              <a:rPr lang="ru-RU" dirty="0">
                <a:solidFill>
                  <a:schemeClr val="bg1"/>
                </a:solidFill>
              </a:rPr>
              <a:t> бюджету </a:t>
            </a:r>
            <a:r>
              <a:rPr lang="ru-RU" dirty="0" err="1">
                <a:solidFill>
                  <a:schemeClr val="bg1"/>
                </a:solidFill>
              </a:rPr>
              <a:t>Коломийської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міської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територіальної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громади</a:t>
            </a:r>
            <a:r>
              <a:rPr lang="ru-RU" dirty="0">
                <a:solidFill>
                  <a:schemeClr val="bg1"/>
                </a:solidFill>
              </a:rPr>
              <a:t> на 2024-2028 роки»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CAC1125-225C-4C0B-81E0-560489DAA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459" y="2257497"/>
            <a:ext cx="4420785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Розробник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Програми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uk-UA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Головне управління ДПС в Івано-Франківській області</a:t>
            </a: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Термін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реалізації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Програми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років</a:t>
            </a: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Передбачено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фінансування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2024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рік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359 335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Профінансовано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звітний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період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359 333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5" name="Прямоугольник 514">
            <a:extLst>
              <a:ext uri="{FF2B5EF4-FFF2-40B4-BE49-F238E27FC236}">
                <a16:creationId xmlns:a16="http://schemas.microsoft.com/office/drawing/2014/main" id="{3A76E7EC-2421-43CC-87C2-FBA74403AA54}"/>
              </a:ext>
            </a:extLst>
          </p:cNvPr>
          <p:cNvSpPr/>
          <p:nvPr/>
        </p:nvSpPr>
        <p:spPr>
          <a:xfrm>
            <a:off x="10875146" y="213064"/>
            <a:ext cx="1225118" cy="46163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4" name="Прямоугольник 563">
            <a:extLst>
              <a:ext uri="{FF2B5EF4-FFF2-40B4-BE49-F238E27FC236}">
                <a16:creationId xmlns:a16="http://schemas.microsoft.com/office/drawing/2014/main" id="{2C235CD1-CD4F-4E73-BAA5-8F43B179C459}"/>
              </a:ext>
            </a:extLst>
          </p:cNvPr>
          <p:cNvSpPr/>
          <p:nvPr/>
        </p:nvSpPr>
        <p:spPr>
          <a:xfrm>
            <a:off x="350520" y="6309360"/>
            <a:ext cx="2209800" cy="3429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3" name="Рисунок 562">
            <a:extLst>
              <a:ext uri="{FF2B5EF4-FFF2-40B4-BE49-F238E27FC236}">
                <a16:creationId xmlns:a16="http://schemas.microsoft.com/office/drawing/2014/main" id="{2E3EB0DE-EB7B-4948-AE7F-00BA3310D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229" y="5461168"/>
            <a:ext cx="1874859" cy="26520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94B772-F24F-4226-961C-8F5D1C988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564" y="1373164"/>
            <a:ext cx="5305595" cy="530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03840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650AE4B-D1F9-4CDE-B3EC-66887CAEEB01}"/>
              </a:ext>
            </a:extLst>
          </p:cNvPr>
          <p:cNvSpPr/>
          <p:nvPr/>
        </p:nvSpPr>
        <p:spPr>
          <a:xfrm>
            <a:off x="4236097" y="439641"/>
            <a:ext cx="4572001" cy="553472"/>
          </a:xfrm>
          <a:prstGeom prst="round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Content Placeholder 6">
            <a:extLst>
              <a:ext uri="{FF2B5EF4-FFF2-40B4-BE49-F238E27FC236}">
                <a16:creationId xmlns:a16="http://schemas.microsoft.com/office/drawing/2014/main" id="{A7653597-313D-46F6-962E-540B633BED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425645"/>
              </p:ext>
            </p:extLst>
          </p:nvPr>
        </p:nvGraphicFramePr>
        <p:xfrm>
          <a:off x="643106" y="2075960"/>
          <a:ext cx="10805555" cy="3383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1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1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7255">
                <a:tc>
                  <a:txBody>
                    <a:bodyPr/>
                    <a:lstStyle/>
                    <a:p>
                      <a:r>
                        <a:rPr lang="uk-UA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№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121920" marR="121920" marT="60960" marB="6096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Зміст</a:t>
                      </a: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заходу</a:t>
                      </a:r>
                      <a:endParaRPr 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Передбачено</a:t>
                      </a: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фінансування</a:t>
                      </a: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</a:t>
                      </a:r>
                      <a:r>
                        <a:rPr lang="ru-RU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грн</a:t>
                      </a: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Фактично</a:t>
                      </a: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витрачено</a:t>
                      </a: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</a:t>
                      </a:r>
                      <a:r>
                        <a:rPr lang="ru-RU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грн</a:t>
                      </a: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</a:t>
                      </a:r>
                      <a:endParaRPr 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AFC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950">
                <a:tc>
                  <a:txBody>
                    <a:bodyPr/>
                    <a:lstStyle/>
                    <a:p>
                      <a:r>
                        <a:rPr lang="uk-UA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1</a:t>
                      </a:r>
                      <a:endPara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Папір</a:t>
                      </a:r>
                      <a:r>
                        <a:rPr lang="ru-RU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ксероксний</a:t>
                      </a:r>
                      <a:r>
                        <a:rPr lang="ru-RU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 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15 445</a:t>
                      </a:r>
                      <a:endParaRPr lang="en-US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15 443</a:t>
                      </a:r>
                      <a:endParaRPr lang="en-US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950">
                <a:tc>
                  <a:txBody>
                    <a:bodyPr/>
                    <a:lstStyle/>
                    <a:p>
                      <a:r>
                        <a:rPr lang="uk-UA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2</a:t>
                      </a:r>
                      <a:endPara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Поштові</a:t>
                      </a:r>
                      <a:r>
                        <a:rPr lang="ru-RU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 марки 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283 890</a:t>
                      </a:r>
                      <a:endParaRPr lang="en-US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283 890</a:t>
                      </a:r>
                      <a:endParaRPr lang="en-US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950">
                <a:tc>
                  <a:txBody>
                    <a:bodyPr/>
                    <a:lstStyle/>
                    <a:p>
                      <a:r>
                        <a:rPr lang="uk-UA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3</a:t>
                      </a:r>
                      <a:endPara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Придбання</a:t>
                      </a:r>
                      <a:r>
                        <a:rPr lang="ru-RU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 генератора 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60 000</a:t>
                      </a:r>
                      <a:endParaRPr lang="en-US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60 000</a:t>
                      </a:r>
                      <a:endParaRPr lang="en-US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950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Всього</a:t>
                      </a:r>
                      <a:endParaRPr 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359 335</a:t>
                      </a:r>
                      <a:endParaRPr 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359 333</a:t>
                      </a:r>
                      <a:endParaRPr 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37814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A815A21-D768-4F96-9558-AF8421A37344}"/>
              </a:ext>
            </a:extLst>
          </p:cNvPr>
          <p:cNvSpPr txBox="1"/>
          <p:nvPr/>
        </p:nvSpPr>
        <p:spPr>
          <a:xfrm>
            <a:off x="4625328" y="516322"/>
            <a:ext cx="3799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</a:rPr>
              <a:t>Виконані</a:t>
            </a:r>
            <a:r>
              <a:rPr lang="ru-RU" sz="2000" dirty="0">
                <a:solidFill>
                  <a:schemeClr val="bg1"/>
                </a:solidFill>
              </a:rPr>
              <a:t> заходи та </a:t>
            </a:r>
            <a:r>
              <a:rPr lang="ru-RU" sz="2000" dirty="0" err="1">
                <a:solidFill>
                  <a:schemeClr val="bg1"/>
                </a:solidFill>
              </a:rPr>
              <a:t>фінансування</a:t>
            </a:r>
            <a:endParaRPr lang="en-ID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2229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98F742-8E14-4CED-8191-81055CE27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564" y="1090385"/>
            <a:ext cx="5767615" cy="5767615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A958B51-FD86-4FED-BB0D-3039ACE2AD06}"/>
              </a:ext>
            </a:extLst>
          </p:cNvPr>
          <p:cNvSpPr/>
          <p:nvPr/>
        </p:nvSpPr>
        <p:spPr>
          <a:xfrm>
            <a:off x="2493038" y="344132"/>
            <a:ext cx="7205921" cy="993255"/>
          </a:xfrm>
          <a:prstGeom prst="round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E39D78-E708-4383-A011-A6018EC566E4}"/>
              </a:ext>
            </a:extLst>
          </p:cNvPr>
          <p:cNvSpPr/>
          <p:nvPr/>
        </p:nvSpPr>
        <p:spPr>
          <a:xfrm>
            <a:off x="2644135" y="376521"/>
            <a:ext cx="69037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2000"/>
            </a:pPr>
            <a:r>
              <a:rPr lang="uk-UA" sz="2000" dirty="0">
                <a:solidFill>
                  <a:schemeClr val="bg1"/>
                </a:solidFill>
              </a:rPr>
              <a:t>«Програма розвитку місцевого самоврядування Коломийської міської територіальної громади </a:t>
            </a:r>
          </a:p>
          <a:p>
            <a:pPr lvl="0" algn="ctr">
              <a:buClr>
                <a:srgbClr val="000000"/>
              </a:buClr>
              <a:buSzPts val="2000"/>
            </a:pPr>
            <a:r>
              <a:rPr lang="uk-UA" sz="2000" dirty="0">
                <a:solidFill>
                  <a:schemeClr val="bg1"/>
                </a:solidFill>
              </a:rPr>
              <a:t>на 2023-2027 роки»</a:t>
            </a:r>
            <a:endParaRPr lang="ru-RU" sz="20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CAC1125-225C-4C0B-81E0-560489DAA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2097" y="2338552"/>
            <a:ext cx="4711533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Розробник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Програми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Управління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організаційної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роботи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 контролю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Термін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реалізації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Програми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років</a:t>
            </a: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Передбачено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фінансування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2024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рік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2 918 035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Профінансовано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звітний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період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2 498 378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5" name="Прямоугольник 514">
            <a:extLst>
              <a:ext uri="{FF2B5EF4-FFF2-40B4-BE49-F238E27FC236}">
                <a16:creationId xmlns:a16="http://schemas.microsoft.com/office/drawing/2014/main" id="{3A76E7EC-2421-43CC-87C2-FBA74403AA54}"/>
              </a:ext>
            </a:extLst>
          </p:cNvPr>
          <p:cNvSpPr/>
          <p:nvPr/>
        </p:nvSpPr>
        <p:spPr>
          <a:xfrm>
            <a:off x="10875146" y="213064"/>
            <a:ext cx="1225118" cy="46163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4" name="Прямоугольник 563">
            <a:extLst>
              <a:ext uri="{FF2B5EF4-FFF2-40B4-BE49-F238E27FC236}">
                <a16:creationId xmlns:a16="http://schemas.microsoft.com/office/drawing/2014/main" id="{2C235CD1-CD4F-4E73-BAA5-8F43B179C459}"/>
              </a:ext>
            </a:extLst>
          </p:cNvPr>
          <p:cNvSpPr/>
          <p:nvPr/>
        </p:nvSpPr>
        <p:spPr>
          <a:xfrm>
            <a:off x="350520" y="6309360"/>
            <a:ext cx="2209800" cy="3429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3" name="Рисунок 562">
            <a:extLst>
              <a:ext uri="{FF2B5EF4-FFF2-40B4-BE49-F238E27FC236}">
                <a16:creationId xmlns:a16="http://schemas.microsoft.com/office/drawing/2014/main" id="{2E3EB0DE-EB7B-4948-AE7F-00BA3310D4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229" y="5461168"/>
            <a:ext cx="1874859" cy="265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37195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A958B51-FD86-4FED-BB0D-3039ACE2AD06}"/>
              </a:ext>
            </a:extLst>
          </p:cNvPr>
          <p:cNvSpPr/>
          <p:nvPr/>
        </p:nvSpPr>
        <p:spPr>
          <a:xfrm>
            <a:off x="2644135" y="350330"/>
            <a:ext cx="6903729" cy="716256"/>
          </a:xfrm>
          <a:prstGeom prst="round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E39D78-E708-4383-A011-A6018EC566E4}"/>
              </a:ext>
            </a:extLst>
          </p:cNvPr>
          <p:cNvSpPr/>
          <p:nvPr/>
        </p:nvSpPr>
        <p:spPr>
          <a:xfrm>
            <a:off x="2644134" y="385292"/>
            <a:ext cx="6903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2000"/>
            </a:pP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Програма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економічного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соціального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розвитку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Коломийської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міської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територіальної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громади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на 2023-2024 роки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CAC1125-225C-4C0B-81E0-560489DAA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1651" y="2109666"/>
            <a:ext cx="442078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Розробник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Програми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Управління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економіки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міської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ради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Термін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реалізації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Програми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 роки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Обсяг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фінансування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Програми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2024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рік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2 360 000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Передбачено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фінансування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2024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рік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1 217 000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Профінансовано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звітний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період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796 373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5" name="Прямоугольник 514">
            <a:extLst>
              <a:ext uri="{FF2B5EF4-FFF2-40B4-BE49-F238E27FC236}">
                <a16:creationId xmlns:a16="http://schemas.microsoft.com/office/drawing/2014/main" id="{3A76E7EC-2421-43CC-87C2-FBA74403AA54}"/>
              </a:ext>
            </a:extLst>
          </p:cNvPr>
          <p:cNvSpPr/>
          <p:nvPr/>
        </p:nvSpPr>
        <p:spPr>
          <a:xfrm>
            <a:off x="10875146" y="213064"/>
            <a:ext cx="1225118" cy="46163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4" name="Прямоугольник 563">
            <a:extLst>
              <a:ext uri="{FF2B5EF4-FFF2-40B4-BE49-F238E27FC236}">
                <a16:creationId xmlns:a16="http://schemas.microsoft.com/office/drawing/2014/main" id="{2C235CD1-CD4F-4E73-BAA5-8F43B179C459}"/>
              </a:ext>
            </a:extLst>
          </p:cNvPr>
          <p:cNvSpPr/>
          <p:nvPr/>
        </p:nvSpPr>
        <p:spPr>
          <a:xfrm>
            <a:off x="350520" y="6309360"/>
            <a:ext cx="2209800" cy="3429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3" name="Рисунок 562">
            <a:extLst>
              <a:ext uri="{FF2B5EF4-FFF2-40B4-BE49-F238E27FC236}">
                <a16:creationId xmlns:a16="http://schemas.microsoft.com/office/drawing/2014/main" id="{2E3EB0DE-EB7B-4948-AE7F-00BA3310D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229" y="5461168"/>
            <a:ext cx="1874859" cy="26520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0E1A55-7783-4D2F-BEFC-65B5BF6A2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2109666"/>
            <a:ext cx="6520552" cy="3883981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A9A98B22-7F7D-43D1-B105-AFE88AB5A28D}"/>
              </a:ext>
            </a:extLst>
          </p:cNvPr>
          <p:cNvSpPr/>
          <p:nvPr/>
        </p:nvSpPr>
        <p:spPr>
          <a:xfrm>
            <a:off x="1645920" y="4668520"/>
            <a:ext cx="325120" cy="279400"/>
          </a:xfrm>
          <a:prstGeom prst="ellipse">
            <a:avLst/>
          </a:prstGeom>
          <a:solidFill>
            <a:srgbClr val="51BFA6"/>
          </a:solidFill>
          <a:ln>
            <a:solidFill>
              <a:srgbClr val="51BF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666886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6B4704CC-F14C-4F68-8A5D-6C2C99AD4141}"/>
              </a:ext>
            </a:extLst>
          </p:cNvPr>
          <p:cNvSpPr/>
          <p:nvPr/>
        </p:nvSpPr>
        <p:spPr>
          <a:xfrm>
            <a:off x="4511772" y="376486"/>
            <a:ext cx="3374554" cy="716256"/>
          </a:xfrm>
          <a:prstGeom prst="round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Oval 81"/>
          <p:cNvSpPr>
            <a:spLocks noChangeArrowheads="1"/>
          </p:cNvSpPr>
          <p:nvPr/>
        </p:nvSpPr>
        <p:spPr bwMode="auto">
          <a:xfrm>
            <a:off x="8532944" y="3315207"/>
            <a:ext cx="1151484" cy="11474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pPr defTabSz="912971">
              <a:defRPr/>
            </a:pPr>
            <a:endParaRPr lang="ko-KR" altLang="en-US" sz="1798" kern="0" spc="-30">
              <a:solidFill>
                <a:prstClr val="black"/>
              </a:solidFill>
              <a:latin typeface="Questrial"/>
            </a:endParaRPr>
          </a:p>
        </p:txBody>
      </p:sp>
      <p:sp>
        <p:nvSpPr>
          <p:cNvPr id="58" name="Oval 76"/>
          <p:cNvSpPr>
            <a:spLocks noChangeArrowheads="1"/>
          </p:cNvSpPr>
          <p:nvPr/>
        </p:nvSpPr>
        <p:spPr bwMode="auto">
          <a:xfrm>
            <a:off x="3366369" y="1939987"/>
            <a:ext cx="1145403" cy="11474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pPr defTabSz="912971">
              <a:defRPr/>
            </a:pPr>
            <a:endParaRPr lang="ko-KR" altLang="en-US" sz="1798" kern="0" spc="-30">
              <a:solidFill>
                <a:prstClr val="black"/>
              </a:solidFill>
              <a:latin typeface="Questrial"/>
            </a:endParaRPr>
          </a:p>
        </p:txBody>
      </p:sp>
      <p:sp>
        <p:nvSpPr>
          <p:cNvPr id="59" name="Oval 75"/>
          <p:cNvSpPr>
            <a:spLocks noChangeArrowheads="1"/>
          </p:cNvSpPr>
          <p:nvPr/>
        </p:nvSpPr>
        <p:spPr bwMode="auto">
          <a:xfrm>
            <a:off x="3366369" y="4690201"/>
            <a:ext cx="1145403" cy="11514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pPr defTabSz="912971">
              <a:defRPr/>
            </a:pPr>
            <a:endParaRPr lang="ko-KR" altLang="en-US" sz="1798" kern="0" spc="-30">
              <a:solidFill>
                <a:prstClr val="black"/>
              </a:solidFill>
              <a:latin typeface="Questrial"/>
            </a:endParaRPr>
          </a:p>
        </p:txBody>
      </p:sp>
      <p:sp>
        <p:nvSpPr>
          <p:cNvPr id="60" name="Oval 83"/>
          <p:cNvSpPr>
            <a:spLocks noChangeArrowheads="1"/>
          </p:cNvSpPr>
          <p:nvPr/>
        </p:nvSpPr>
        <p:spPr bwMode="auto">
          <a:xfrm>
            <a:off x="7680229" y="1939987"/>
            <a:ext cx="1145403" cy="11474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pPr defTabSz="912971">
              <a:defRPr/>
            </a:pPr>
            <a:endParaRPr lang="ko-KR" altLang="en-US" sz="1798" kern="0" spc="-30" dirty="0">
              <a:solidFill>
                <a:prstClr val="black"/>
              </a:solidFill>
              <a:latin typeface="Questrial"/>
            </a:endParaRPr>
          </a:p>
        </p:txBody>
      </p:sp>
      <p:sp>
        <p:nvSpPr>
          <p:cNvPr id="61" name="Oval 82"/>
          <p:cNvSpPr>
            <a:spLocks noChangeArrowheads="1"/>
          </p:cNvSpPr>
          <p:nvPr/>
        </p:nvSpPr>
        <p:spPr bwMode="auto">
          <a:xfrm>
            <a:off x="7680229" y="4690201"/>
            <a:ext cx="1145403" cy="11514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pPr defTabSz="912971">
              <a:defRPr/>
            </a:pPr>
            <a:endParaRPr lang="ko-KR" altLang="en-US" sz="1798" kern="0" spc="-30">
              <a:solidFill>
                <a:prstClr val="black"/>
              </a:solidFill>
              <a:latin typeface="Questrial"/>
            </a:endParaRPr>
          </a:p>
        </p:txBody>
      </p:sp>
      <p:sp>
        <p:nvSpPr>
          <p:cNvPr id="62" name="Oval 61"/>
          <p:cNvSpPr/>
          <p:nvPr/>
        </p:nvSpPr>
        <p:spPr>
          <a:xfrm flipH="1">
            <a:off x="6465660" y="3270704"/>
            <a:ext cx="1284676" cy="1284676"/>
          </a:xfrm>
          <a:prstGeom prst="ellipse">
            <a:avLst/>
          </a:prstGeom>
          <a:solidFill>
            <a:srgbClr val="FFFFFF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63" name="Freeform 14"/>
          <p:cNvSpPr>
            <a:spLocks/>
          </p:cNvSpPr>
          <p:nvPr/>
        </p:nvSpPr>
        <p:spPr bwMode="auto">
          <a:xfrm flipH="1">
            <a:off x="7504902" y="3786658"/>
            <a:ext cx="908059" cy="263746"/>
          </a:xfrm>
          <a:custGeom>
            <a:avLst/>
            <a:gdLst>
              <a:gd name="T0" fmla="*/ 881 w 881"/>
              <a:gd name="T1" fmla="*/ 129 h 257"/>
              <a:gd name="T2" fmla="*/ 831 w 881"/>
              <a:gd name="T3" fmla="*/ 79 h 257"/>
              <a:gd name="T4" fmla="*/ 170 w 881"/>
              <a:gd name="T5" fmla="*/ 79 h 257"/>
              <a:gd name="T6" fmla="*/ 170 w 881"/>
              <a:gd name="T7" fmla="*/ 0 h 257"/>
              <a:gd name="T8" fmla="*/ 0 w 881"/>
              <a:gd name="T9" fmla="*/ 129 h 257"/>
              <a:gd name="T10" fmla="*/ 170 w 881"/>
              <a:gd name="T11" fmla="*/ 257 h 257"/>
              <a:gd name="T12" fmla="*/ 170 w 881"/>
              <a:gd name="T13" fmla="*/ 178 h 257"/>
              <a:gd name="T14" fmla="*/ 831 w 881"/>
              <a:gd name="T15" fmla="*/ 178 h 257"/>
              <a:gd name="T16" fmla="*/ 881 w 881"/>
              <a:gd name="T17" fmla="*/ 129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1" h="257">
                <a:moveTo>
                  <a:pt x="881" y="129"/>
                </a:moveTo>
                <a:cubicBezTo>
                  <a:pt x="881" y="100"/>
                  <a:pt x="860" y="79"/>
                  <a:pt x="831" y="79"/>
                </a:cubicBezTo>
                <a:cubicBezTo>
                  <a:pt x="170" y="79"/>
                  <a:pt x="170" y="79"/>
                  <a:pt x="170" y="79"/>
                </a:cubicBezTo>
                <a:cubicBezTo>
                  <a:pt x="170" y="0"/>
                  <a:pt x="170" y="0"/>
                  <a:pt x="170" y="0"/>
                </a:cubicBezTo>
                <a:cubicBezTo>
                  <a:pt x="0" y="129"/>
                  <a:pt x="0" y="129"/>
                  <a:pt x="0" y="129"/>
                </a:cubicBezTo>
                <a:cubicBezTo>
                  <a:pt x="170" y="257"/>
                  <a:pt x="170" y="257"/>
                  <a:pt x="170" y="257"/>
                </a:cubicBezTo>
                <a:cubicBezTo>
                  <a:pt x="170" y="178"/>
                  <a:pt x="170" y="178"/>
                  <a:pt x="170" y="178"/>
                </a:cubicBezTo>
                <a:cubicBezTo>
                  <a:pt x="831" y="178"/>
                  <a:pt x="831" y="178"/>
                  <a:pt x="831" y="178"/>
                </a:cubicBezTo>
                <a:cubicBezTo>
                  <a:pt x="861" y="178"/>
                  <a:pt x="881" y="153"/>
                  <a:pt x="881" y="129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en-US" sz="1798"/>
          </a:p>
        </p:txBody>
      </p:sp>
      <p:sp>
        <p:nvSpPr>
          <p:cNvPr id="64" name="Freeform 15"/>
          <p:cNvSpPr>
            <a:spLocks/>
          </p:cNvSpPr>
          <p:nvPr/>
        </p:nvSpPr>
        <p:spPr bwMode="auto">
          <a:xfrm flipH="1">
            <a:off x="7386277" y="4256944"/>
            <a:ext cx="429943" cy="424524"/>
          </a:xfrm>
          <a:custGeom>
            <a:avLst/>
            <a:gdLst>
              <a:gd name="T0" fmla="*/ 401 w 417"/>
              <a:gd name="T1" fmla="*/ 20 h 413"/>
              <a:gd name="T2" fmla="*/ 330 w 417"/>
              <a:gd name="T3" fmla="*/ 20 h 413"/>
              <a:gd name="T4" fmla="*/ 87 w 417"/>
              <a:gd name="T5" fmla="*/ 259 h 413"/>
              <a:gd name="T6" fmla="*/ 30 w 417"/>
              <a:gd name="T7" fmla="*/ 203 h 413"/>
              <a:gd name="T8" fmla="*/ 0 w 417"/>
              <a:gd name="T9" fmla="*/ 413 h 413"/>
              <a:gd name="T10" fmla="*/ 213 w 417"/>
              <a:gd name="T11" fmla="*/ 383 h 413"/>
              <a:gd name="T12" fmla="*/ 159 w 417"/>
              <a:gd name="T13" fmla="*/ 329 h 413"/>
              <a:gd name="T14" fmla="*/ 401 w 417"/>
              <a:gd name="T15" fmla="*/ 91 h 413"/>
              <a:gd name="T16" fmla="*/ 417 w 417"/>
              <a:gd name="T17" fmla="*/ 52 h 413"/>
              <a:gd name="T18" fmla="*/ 401 w 417"/>
              <a:gd name="T19" fmla="*/ 2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7" h="413">
                <a:moveTo>
                  <a:pt x="401" y="20"/>
                </a:moveTo>
                <a:cubicBezTo>
                  <a:pt x="380" y="0"/>
                  <a:pt x="351" y="0"/>
                  <a:pt x="330" y="20"/>
                </a:cubicBezTo>
                <a:cubicBezTo>
                  <a:pt x="87" y="259"/>
                  <a:pt x="87" y="259"/>
                  <a:pt x="87" y="259"/>
                </a:cubicBezTo>
                <a:cubicBezTo>
                  <a:pt x="30" y="203"/>
                  <a:pt x="30" y="203"/>
                  <a:pt x="30" y="203"/>
                </a:cubicBezTo>
                <a:cubicBezTo>
                  <a:pt x="0" y="413"/>
                  <a:pt x="0" y="413"/>
                  <a:pt x="0" y="413"/>
                </a:cubicBezTo>
                <a:cubicBezTo>
                  <a:pt x="213" y="383"/>
                  <a:pt x="213" y="383"/>
                  <a:pt x="213" y="383"/>
                </a:cubicBezTo>
                <a:cubicBezTo>
                  <a:pt x="159" y="329"/>
                  <a:pt x="159" y="329"/>
                  <a:pt x="159" y="329"/>
                </a:cubicBezTo>
                <a:cubicBezTo>
                  <a:pt x="401" y="91"/>
                  <a:pt x="401" y="91"/>
                  <a:pt x="401" y="91"/>
                </a:cubicBezTo>
                <a:cubicBezTo>
                  <a:pt x="412" y="80"/>
                  <a:pt x="417" y="66"/>
                  <a:pt x="417" y="52"/>
                </a:cubicBezTo>
                <a:cubicBezTo>
                  <a:pt x="416" y="39"/>
                  <a:pt x="410" y="27"/>
                  <a:pt x="401" y="20"/>
                </a:cubicBezTo>
                <a:close/>
              </a:path>
            </a:pathLst>
          </a:custGeom>
          <a:solidFill>
            <a:schemeClr val="accent4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en-US" sz="1798"/>
          </a:p>
        </p:txBody>
      </p:sp>
      <p:sp>
        <p:nvSpPr>
          <p:cNvPr id="65" name="Freeform 16"/>
          <p:cNvSpPr>
            <a:spLocks/>
          </p:cNvSpPr>
          <p:nvPr/>
        </p:nvSpPr>
        <p:spPr bwMode="auto">
          <a:xfrm flipH="1">
            <a:off x="7386277" y="3148367"/>
            <a:ext cx="429943" cy="422114"/>
          </a:xfrm>
          <a:custGeom>
            <a:avLst/>
            <a:gdLst>
              <a:gd name="T0" fmla="*/ 158 w 417"/>
              <a:gd name="T1" fmla="*/ 86 h 411"/>
              <a:gd name="T2" fmla="*/ 212 w 417"/>
              <a:gd name="T3" fmla="*/ 30 h 411"/>
              <a:gd name="T4" fmla="*/ 0 w 417"/>
              <a:gd name="T5" fmla="*/ 0 h 411"/>
              <a:gd name="T6" fmla="*/ 30 w 417"/>
              <a:gd name="T7" fmla="*/ 210 h 411"/>
              <a:gd name="T8" fmla="*/ 87 w 417"/>
              <a:gd name="T9" fmla="*/ 157 h 411"/>
              <a:gd name="T10" fmla="*/ 330 w 417"/>
              <a:gd name="T11" fmla="*/ 398 h 411"/>
              <a:gd name="T12" fmla="*/ 367 w 417"/>
              <a:gd name="T13" fmla="*/ 411 h 411"/>
              <a:gd name="T14" fmla="*/ 401 w 417"/>
              <a:gd name="T15" fmla="*/ 398 h 411"/>
              <a:gd name="T16" fmla="*/ 417 w 417"/>
              <a:gd name="T17" fmla="*/ 363 h 411"/>
              <a:gd name="T18" fmla="*/ 401 w 417"/>
              <a:gd name="T19" fmla="*/ 327 h 411"/>
              <a:gd name="T20" fmla="*/ 158 w 417"/>
              <a:gd name="T21" fmla="*/ 86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17" h="411">
                <a:moveTo>
                  <a:pt x="158" y="86"/>
                </a:moveTo>
                <a:cubicBezTo>
                  <a:pt x="212" y="30"/>
                  <a:pt x="212" y="30"/>
                  <a:pt x="212" y="30"/>
                </a:cubicBezTo>
                <a:cubicBezTo>
                  <a:pt x="0" y="0"/>
                  <a:pt x="0" y="0"/>
                  <a:pt x="0" y="0"/>
                </a:cubicBezTo>
                <a:cubicBezTo>
                  <a:pt x="30" y="210"/>
                  <a:pt x="30" y="210"/>
                  <a:pt x="30" y="210"/>
                </a:cubicBezTo>
                <a:cubicBezTo>
                  <a:pt x="87" y="157"/>
                  <a:pt x="87" y="157"/>
                  <a:pt x="87" y="157"/>
                </a:cubicBezTo>
                <a:cubicBezTo>
                  <a:pt x="330" y="398"/>
                  <a:pt x="330" y="398"/>
                  <a:pt x="330" y="398"/>
                </a:cubicBezTo>
                <a:cubicBezTo>
                  <a:pt x="339" y="407"/>
                  <a:pt x="351" y="411"/>
                  <a:pt x="367" y="411"/>
                </a:cubicBezTo>
                <a:cubicBezTo>
                  <a:pt x="380" y="411"/>
                  <a:pt x="393" y="406"/>
                  <a:pt x="401" y="398"/>
                </a:cubicBezTo>
                <a:cubicBezTo>
                  <a:pt x="411" y="388"/>
                  <a:pt x="417" y="376"/>
                  <a:pt x="417" y="363"/>
                </a:cubicBezTo>
                <a:cubicBezTo>
                  <a:pt x="417" y="350"/>
                  <a:pt x="411" y="337"/>
                  <a:pt x="401" y="327"/>
                </a:cubicBezTo>
                <a:lnTo>
                  <a:pt x="158" y="86"/>
                </a:lnTo>
                <a:close/>
              </a:path>
            </a:pathLst>
          </a:custGeom>
          <a:solidFill>
            <a:schemeClr val="accent2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en-US" sz="1798"/>
          </a:p>
        </p:txBody>
      </p:sp>
      <p:sp>
        <p:nvSpPr>
          <p:cNvPr id="66" name="TextBox 65"/>
          <p:cNvSpPr txBox="1">
            <a:spLocks/>
          </p:cNvSpPr>
          <p:nvPr/>
        </p:nvSpPr>
        <p:spPr>
          <a:xfrm>
            <a:off x="6923581" y="4633287"/>
            <a:ext cx="365165" cy="461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 spc="-30">
                <a:solidFill>
                  <a:schemeClr val="tx1">
                    <a:lumMod val="40000"/>
                    <a:lumOff val="60000"/>
                  </a:schemeClr>
                </a:solidFill>
                <a:latin typeface="Montserrat Semi Bold" panose="00000700000000000000" pitchFamily="50" charset="0"/>
                <a:cs typeface="Montserrat" panose="02000000000000000000" pitchFamily="2" charset="0"/>
              </a:defRPr>
            </a:lvl1pPr>
          </a:lstStyle>
          <a:p>
            <a:r>
              <a:rPr lang="en-US" sz="2396" dirty="0"/>
              <a:t>B</a:t>
            </a:r>
          </a:p>
        </p:txBody>
      </p:sp>
      <p:sp>
        <p:nvSpPr>
          <p:cNvPr id="67" name="Freeform 5"/>
          <p:cNvSpPr>
            <a:spLocks/>
          </p:cNvSpPr>
          <p:nvPr/>
        </p:nvSpPr>
        <p:spPr bwMode="auto">
          <a:xfrm>
            <a:off x="5838989" y="3733037"/>
            <a:ext cx="505650" cy="355208"/>
          </a:xfrm>
          <a:custGeom>
            <a:avLst/>
            <a:gdLst>
              <a:gd name="T0" fmla="*/ 156 w 242"/>
              <a:gd name="T1" fmla="*/ 170 h 170"/>
              <a:gd name="T2" fmla="*/ 156 w 242"/>
              <a:gd name="T3" fmla="*/ 107 h 170"/>
              <a:gd name="T4" fmla="*/ 86 w 242"/>
              <a:gd name="T5" fmla="*/ 107 h 170"/>
              <a:gd name="T6" fmla="*/ 86 w 242"/>
              <a:gd name="T7" fmla="*/ 170 h 170"/>
              <a:gd name="T8" fmla="*/ 0 w 242"/>
              <a:gd name="T9" fmla="*/ 86 h 170"/>
              <a:gd name="T10" fmla="*/ 86 w 242"/>
              <a:gd name="T11" fmla="*/ 0 h 170"/>
              <a:gd name="T12" fmla="*/ 86 w 242"/>
              <a:gd name="T13" fmla="*/ 63 h 170"/>
              <a:gd name="T14" fmla="*/ 156 w 242"/>
              <a:gd name="T15" fmla="*/ 63 h 170"/>
              <a:gd name="T16" fmla="*/ 156 w 242"/>
              <a:gd name="T17" fmla="*/ 0 h 170"/>
              <a:gd name="T18" fmla="*/ 242 w 242"/>
              <a:gd name="T19" fmla="*/ 86 h 170"/>
              <a:gd name="T20" fmla="*/ 156 w 242"/>
              <a:gd name="T21" fmla="*/ 170 h 170"/>
              <a:gd name="T22" fmla="*/ 156 w 242"/>
              <a:gd name="T23" fmla="*/ 170 h 170"/>
              <a:gd name="T24" fmla="*/ 156 w 242"/>
              <a:gd name="T25" fmla="*/ 17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2" h="170">
                <a:moveTo>
                  <a:pt x="156" y="170"/>
                </a:moveTo>
                <a:lnTo>
                  <a:pt x="156" y="107"/>
                </a:lnTo>
                <a:lnTo>
                  <a:pt x="86" y="107"/>
                </a:lnTo>
                <a:lnTo>
                  <a:pt x="86" y="170"/>
                </a:lnTo>
                <a:lnTo>
                  <a:pt x="0" y="86"/>
                </a:lnTo>
                <a:lnTo>
                  <a:pt x="86" y="0"/>
                </a:lnTo>
                <a:lnTo>
                  <a:pt x="86" y="63"/>
                </a:lnTo>
                <a:lnTo>
                  <a:pt x="156" y="63"/>
                </a:lnTo>
                <a:lnTo>
                  <a:pt x="156" y="0"/>
                </a:lnTo>
                <a:lnTo>
                  <a:pt x="242" y="86"/>
                </a:lnTo>
                <a:lnTo>
                  <a:pt x="156" y="170"/>
                </a:lnTo>
                <a:lnTo>
                  <a:pt x="156" y="170"/>
                </a:lnTo>
                <a:lnTo>
                  <a:pt x="156" y="170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en-US" sz="1798"/>
          </a:p>
        </p:txBody>
      </p:sp>
      <p:sp>
        <p:nvSpPr>
          <p:cNvPr id="72" name="Oval 71"/>
          <p:cNvSpPr/>
          <p:nvPr/>
        </p:nvSpPr>
        <p:spPr>
          <a:xfrm>
            <a:off x="4441666" y="3270704"/>
            <a:ext cx="1284676" cy="1284676"/>
          </a:xfrm>
          <a:prstGeom prst="ellipse">
            <a:avLst/>
          </a:prstGeom>
          <a:solidFill>
            <a:srgbClr val="FFFFFF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73" name="TextBox 72"/>
          <p:cNvSpPr txBox="1">
            <a:spLocks/>
          </p:cNvSpPr>
          <p:nvPr/>
        </p:nvSpPr>
        <p:spPr>
          <a:xfrm>
            <a:off x="4920360" y="4614444"/>
            <a:ext cx="365165" cy="461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 spc="-30">
                <a:solidFill>
                  <a:schemeClr val="tx1">
                    <a:lumMod val="40000"/>
                    <a:lumOff val="60000"/>
                  </a:schemeClr>
                </a:solidFill>
                <a:latin typeface="Montserrat Semi Bold" panose="00000700000000000000" pitchFamily="50" charset="0"/>
                <a:cs typeface="Montserrat" panose="02000000000000000000" pitchFamily="2" charset="0"/>
              </a:defRPr>
            </a:lvl1pPr>
          </a:lstStyle>
          <a:p>
            <a:r>
              <a:rPr lang="en-US" sz="2396" dirty="0"/>
              <a:t>A</a:t>
            </a:r>
          </a:p>
        </p:txBody>
      </p:sp>
      <p:sp>
        <p:nvSpPr>
          <p:cNvPr id="75" name="Freeform 15"/>
          <p:cNvSpPr>
            <a:spLocks/>
          </p:cNvSpPr>
          <p:nvPr/>
        </p:nvSpPr>
        <p:spPr bwMode="auto">
          <a:xfrm>
            <a:off x="4375782" y="4256944"/>
            <a:ext cx="429943" cy="424524"/>
          </a:xfrm>
          <a:custGeom>
            <a:avLst/>
            <a:gdLst>
              <a:gd name="T0" fmla="*/ 401 w 417"/>
              <a:gd name="T1" fmla="*/ 20 h 413"/>
              <a:gd name="T2" fmla="*/ 330 w 417"/>
              <a:gd name="T3" fmla="*/ 20 h 413"/>
              <a:gd name="T4" fmla="*/ 87 w 417"/>
              <a:gd name="T5" fmla="*/ 259 h 413"/>
              <a:gd name="T6" fmla="*/ 30 w 417"/>
              <a:gd name="T7" fmla="*/ 203 h 413"/>
              <a:gd name="T8" fmla="*/ 0 w 417"/>
              <a:gd name="T9" fmla="*/ 413 h 413"/>
              <a:gd name="T10" fmla="*/ 213 w 417"/>
              <a:gd name="T11" fmla="*/ 383 h 413"/>
              <a:gd name="T12" fmla="*/ 159 w 417"/>
              <a:gd name="T13" fmla="*/ 329 h 413"/>
              <a:gd name="T14" fmla="*/ 401 w 417"/>
              <a:gd name="T15" fmla="*/ 91 h 413"/>
              <a:gd name="T16" fmla="*/ 417 w 417"/>
              <a:gd name="T17" fmla="*/ 52 h 413"/>
              <a:gd name="T18" fmla="*/ 401 w 417"/>
              <a:gd name="T19" fmla="*/ 2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7" h="413">
                <a:moveTo>
                  <a:pt x="401" y="20"/>
                </a:moveTo>
                <a:cubicBezTo>
                  <a:pt x="380" y="0"/>
                  <a:pt x="351" y="0"/>
                  <a:pt x="330" y="20"/>
                </a:cubicBezTo>
                <a:cubicBezTo>
                  <a:pt x="87" y="259"/>
                  <a:pt x="87" y="259"/>
                  <a:pt x="87" y="259"/>
                </a:cubicBezTo>
                <a:cubicBezTo>
                  <a:pt x="30" y="203"/>
                  <a:pt x="30" y="203"/>
                  <a:pt x="30" y="203"/>
                </a:cubicBezTo>
                <a:cubicBezTo>
                  <a:pt x="0" y="413"/>
                  <a:pt x="0" y="413"/>
                  <a:pt x="0" y="413"/>
                </a:cubicBezTo>
                <a:cubicBezTo>
                  <a:pt x="213" y="383"/>
                  <a:pt x="213" y="383"/>
                  <a:pt x="213" y="383"/>
                </a:cubicBezTo>
                <a:cubicBezTo>
                  <a:pt x="159" y="329"/>
                  <a:pt x="159" y="329"/>
                  <a:pt x="159" y="329"/>
                </a:cubicBezTo>
                <a:cubicBezTo>
                  <a:pt x="401" y="91"/>
                  <a:pt x="401" y="91"/>
                  <a:pt x="401" y="91"/>
                </a:cubicBezTo>
                <a:cubicBezTo>
                  <a:pt x="412" y="80"/>
                  <a:pt x="417" y="66"/>
                  <a:pt x="417" y="52"/>
                </a:cubicBezTo>
                <a:cubicBezTo>
                  <a:pt x="416" y="39"/>
                  <a:pt x="410" y="27"/>
                  <a:pt x="401" y="20"/>
                </a:cubicBezTo>
                <a:close/>
              </a:path>
            </a:pathLst>
          </a:custGeom>
          <a:solidFill>
            <a:schemeClr val="accent4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en-US" sz="1798"/>
          </a:p>
        </p:txBody>
      </p:sp>
      <p:sp>
        <p:nvSpPr>
          <p:cNvPr id="76" name="Freeform 16"/>
          <p:cNvSpPr>
            <a:spLocks/>
          </p:cNvSpPr>
          <p:nvPr/>
        </p:nvSpPr>
        <p:spPr bwMode="auto">
          <a:xfrm>
            <a:off x="4375782" y="3148367"/>
            <a:ext cx="429943" cy="422114"/>
          </a:xfrm>
          <a:custGeom>
            <a:avLst/>
            <a:gdLst>
              <a:gd name="T0" fmla="*/ 158 w 417"/>
              <a:gd name="T1" fmla="*/ 86 h 411"/>
              <a:gd name="T2" fmla="*/ 212 w 417"/>
              <a:gd name="T3" fmla="*/ 30 h 411"/>
              <a:gd name="T4" fmla="*/ 0 w 417"/>
              <a:gd name="T5" fmla="*/ 0 h 411"/>
              <a:gd name="T6" fmla="*/ 30 w 417"/>
              <a:gd name="T7" fmla="*/ 210 h 411"/>
              <a:gd name="T8" fmla="*/ 87 w 417"/>
              <a:gd name="T9" fmla="*/ 157 h 411"/>
              <a:gd name="T10" fmla="*/ 330 w 417"/>
              <a:gd name="T11" fmla="*/ 398 h 411"/>
              <a:gd name="T12" fmla="*/ 367 w 417"/>
              <a:gd name="T13" fmla="*/ 411 h 411"/>
              <a:gd name="T14" fmla="*/ 401 w 417"/>
              <a:gd name="T15" fmla="*/ 398 h 411"/>
              <a:gd name="T16" fmla="*/ 417 w 417"/>
              <a:gd name="T17" fmla="*/ 363 h 411"/>
              <a:gd name="T18" fmla="*/ 401 w 417"/>
              <a:gd name="T19" fmla="*/ 327 h 411"/>
              <a:gd name="T20" fmla="*/ 158 w 417"/>
              <a:gd name="T21" fmla="*/ 86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17" h="411">
                <a:moveTo>
                  <a:pt x="158" y="86"/>
                </a:moveTo>
                <a:cubicBezTo>
                  <a:pt x="212" y="30"/>
                  <a:pt x="212" y="30"/>
                  <a:pt x="212" y="30"/>
                </a:cubicBezTo>
                <a:cubicBezTo>
                  <a:pt x="0" y="0"/>
                  <a:pt x="0" y="0"/>
                  <a:pt x="0" y="0"/>
                </a:cubicBezTo>
                <a:cubicBezTo>
                  <a:pt x="30" y="210"/>
                  <a:pt x="30" y="210"/>
                  <a:pt x="30" y="210"/>
                </a:cubicBezTo>
                <a:cubicBezTo>
                  <a:pt x="87" y="157"/>
                  <a:pt x="87" y="157"/>
                  <a:pt x="87" y="157"/>
                </a:cubicBezTo>
                <a:cubicBezTo>
                  <a:pt x="330" y="398"/>
                  <a:pt x="330" y="398"/>
                  <a:pt x="330" y="398"/>
                </a:cubicBezTo>
                <a:cubicBezTo>
                  <a:pt x="339" y="407"/>
                  <a:pt x="351" y="411"/>
                  <a:pt x="367" y="411"/>
                </a:cubicBezTo>
                <a:cubicBezTo>
                  <a:pt x="380" y="411"/>
                  <a:pt x="393" y="406"/>
                  <a:pt x="401" y="398"/>
                </a:cubicBezTo>
                <a:cubicBezTo>
                  <a:pt x="411" y="388"/>
                  <a:pt x="417" y="376"/>
                  <a:pt x="417" y="363"/>
                </a:cubicBezTo>
                <a:cubicBezTo>
                  <a:pt x="417" y="350"/>
                  <a:pt x="411" y="337"/>
                  <a:pt x="401" y="327"/>
                </a:cubicBezTo>
                <a:lnTo>
                  <a:pt x="158" y="86"/>
                </a:lnTo>
                <a:close/>
              </a:path>
            </a:pathLst>
          </a:custGeom>
          <a:solidFill>
            <a:schemeClr val="accent2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en-US" sz="1798"/>
          </a:p>
        </p:txBody>
      </p:sp>
      <p:sp>
        <p:nvSpPr>
          <p:cNvPr id="77" name="Freeform 80"/>
          <p:cNvSpPr>
            <a:spLocks noEditPoints="1"/>
          </p:cNvSpPr>
          <p:nvPr/>
        </p:nvSpPr>
        <p:spPr bwMode="auto">
          <a:xfrm>
            <a:off x="4884989" y="3675026"/>
            <a:ext cx="435904" cy="487009"/>
          </a:xfrm>
          <a:custGeom>
            <a:avLst/>
            <a:gdLst>
              <a:gd name="T0" fmla="*/ 139 w 145"/>
              <a:gd name="T1" fmla="*/ 5 h 162"/>
              <a:gd name="T2" fmla="*/ 123 w 145"/>
              <a:gd name="T3" fmla="*/ 5 h 162"/>
              <a:gd name="T4" fmla="*/ 118 w 145"/>
              <a:gd name="T5" fmla="*/ 0 h 162"/>
              <a:gd name="T6" fmla="*/ 31 w 145"/>
              <a:gd name="T7" fmla="*/ 0 h 162"/>
              <a:gd name="T8" fmla="*/ 27 w 145"/>
              <a:gd name="T9" fmla="*/ 5 h 162"/>
              <a:gd name="T10" fmla="*/ 5 w 145"/>
              <a:gd name="T11" fmla="*/ 5 h 162"/>
              <a:gd name="T12" fmla="*/ 0 w 145"/>
              <a:gd name="T13" fmla="*/ 11 h 162"/>
              <a:gd name="T14" fmla="*/ 0 w 145"/>
              <a:gd name="T15" fmla="*/ 31 h 162"/>
              <a:gd name="T16" fmla="*/ 64 w 145"/>
              <a:gd name="T17" fmla="*/ 91 h 162"/>
              <a:gd name="T18" fmla="*/ 64 w 145"/>
              <a:gd name="T19" fmla="*/ 124 h 162"/>
              <a:gd name="T20" fmla="*/ 39 w 145"/>
              <a:gd name="T21" fmla="*/ 131 h 162"/>
              <a:gd name="T22" fmla="*/ 36 w 145"/>
              <a:gd name="T23" fmla="*/ 135 h 162"/>
              <a:gd name="T24" fmla="*/ 36 w 145"/>
              <a:gd name="T25" fmla="*/ 139 h 162"/>
              <a:gd name="T26" fmla="*/ 31 w 145"/>
              <a:gd name="T27" fmla="*/ 143 h 162"/>
              <a:gd name="T28" fmla="*/ 27 w 145"/>
              <a:gd name="T29" fmla="*/ 148 h 162"/>
              <a:gd name="T30" fmla="*/ 27 w 145"/>
              <a:gd name="T31" fmla="*/ 157 h 162"/>
              <a:gd name="T32" fmla="*/ 31 w 145"/>
              <a:gd name="T33" fmla="*/ 162 h 162"/>
              <a:gd name="T34" fmla="*/ 113 w 145"/>
              <a:gd name="T35" fmla="*/ 162 h 162"/>
              <a:gd name="T36" fmla="*/ 118 w 145"/>
              <a:gd name="T37" fmla="*/ 157 h 162"/>
              <a:gd name="T38" fmla="*/ 118 w 145"/>
              <a:gd name="T39" fmla="*/ 148 h 162"/>
              <a:gd name="T40" fmla="*/ 113 w 145"/>
              <a:gd name="T41" fmla="*/ 143 h 162"/>
              <a:gd name="T42" fmla="*/ 108 w 145"/>
              <a:gd name="T43" fmla="*/ 139 h 162"/>
              <a:gd name="T44" fmla="*/ 108 w 145"/>
              <a:gd name="T45" fmla="*/ 135 h 162"/>
              <a:gd name="T46" fmla="*/ 106 w 145"/>
              <a:gd name="T47" fmla="*/ 131 h 162"/>
              <a:gd name="T48" fmla="*/ 80 w 145"/>
              <a:gd name="T49" fmla="*/ 124 h 162"/>
              <a:gd name="T50" fmla="*/ 80 w 145"/>
              <a:gd name="T51" fmla="*/ 91 h 162"/>
              <a:gd name="T52" fmla="*/ 145 w 145"/>
              <a:gd name="T53" fmla="*/ 31 h 162"/>
              <a:gd name="T54" fmla="*/ 145 w 145"/>
              <a:gd name="T55" fmla="*/ 11 h 162"/>
              <a:gd name="T56" fmla="*/ 139 w 145"/>
              <a:gd name="T57" fmla="*/ 5 h 162"/>
              <a:gd name="T58" fmla="*/ 9 w 145"/>
              <a:gd name="T59" fmla="*/ 28 h 162"/>
              <a:gd name="T60" fmla="*/ 9 w 145"/>
              <a:gd name="T61" fmla="*/ 21 h 162"/>
              <a:gd name="T62" fmla="*/ 15 w 145"/>
              <a:gd name="T63" fmla="*/ 16 h 162"/>
              <a:gd name="T64" fmla="*/ 27 w 145"/>
              <a:gd name="T65" fmla="*/ 16 h 162"/>
              <a:gd name="T66" fmla="*/ 36 w 145"/>
              <a:gd name="T67" fmla="*/ 60 h 162"/>
              <a:gd name="T68" fmla="*/ 9 w 145"/>
              <a:gd name="T69" fmla="*/ 28 h 162"/>
              <a:gd name="T70" fmla="*/ 135 w 145"/>
              <a:gd name="T71" fmla="*/ 28 h 162"/>
              <a:gd name="T72" fmla="*/ 108 w 145"/>
              <a:gd name="T73" fmla="*/ 60 h 162"/>
              <a:gd name="T74" fmla="*/ 117 w 145"/>
              <a:gd name="T75" fmla="*/ 16 h 162"/>
              <a:gd name="T76" fmla="*/ 129 w 145"/>
              <a:gd name="T77" fmla="*/ 16 h 162"/>
              <a:gd name="T78" fmla="*/ 135 w 145"/>
              <a:gd name="T79" fmla="*/ 21 h 162"/>
              <a:gd name="T80" fmla="*/ 135 w 145"/>
              <a:gd name="T81" fmla="*/ 28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5" h="162">
                <a:moveTo>
                  <a:pt x="139" y="5"/>
                </a:moveTo>
                <a:cubicBezTo>
                  <a:pt x="123" y="5"/>
                  <a:pt x="123" y="5"/>
                  <a:pt x="123" y="5"/>
                </a:cubicBezTo>
                <a:cubicBezTo>
                  <a:pt x="120" y="5"/>
                  <a:pt x="118" y="3"/>
                  <a:pt x="118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9" y="0"/>
                  <a:pt x="27" y="2"/>
                  <a:pt x="27" y="5"/>
                </a:cubicBezTo>
                <a:cubicBezTo>
                  <a:pt x="5" y="5"/>
                  <a:pt x="5" y="5"/>
                  <a:pt x="5" y="5"/>
                </a:cubicBezTo>
                <a:cubicBezTo>
                  <a:pt x="2" y="5"/>
                  <a:pt x="0" y="8"/>
                  <a:pt x="0" y="1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59"/>
                  <a:pt x="46" y="83"/>
                  <a:pt x="64" y="91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50" y="126"/>
                  <a:pt x="39" y="131"/>
                </a:cubicBezTo>
                <a:cubicBezTo>
                  <a:pt x="37" y="132"/>
                  <a:pt x="36" y="133"/>
                  <a:pt x="36" y="135"/>
                </a:cubicBezTo>
                <a:cubicBezTo>
                  <a:pt x="36" y="139"/>
                  <a:pt x="36" y="139"/>
                  <a:pt x="36" y="139"/>
                </a:cubicBezTo>
                <a:cubicBezTo>
                  <a:pt x="36" y="141"/>
                  <a:pt x="34" y="143"/>
                  <a:pt x="31" y="143"/>
                </a:cubicBezTo>
                <a:cubicBezTo>
                  <a:pt x="29" y="143"/>
                  <a:pt x="27" y="145"/>
                  <a:pt x="27" y="148"/>
                </a:cubicBezTo>
                <a:cubicBezTo>
                  <a:pt x="27" y="157"/>
                  <a:pt x="27" y="157"/>
                  <a:pt x="27" y="157"/>
                </a:cubicBezTo>
                <a:cubicBezTo>
                  <a:pt x="27" y="160"/>
                  <a:pt x="29" y="162"/>
                  <a:pt x="31" y="162"/>
                </a:cubicBezTo>
                <a:cubicBezTo>
                  <a:pt x="113" y="162"/>
                  <a:pt x="113" y="162"/>
                  <a:pt x="113" y="162"/>
                </a:cubicBezTo>
                <a:cubicBezTo>
                  <a:pt x="116" y="162"/>
                  <a:pt x="118" y="160"/>
                  <a:pt x="118" y="157"/>
                </a:cubicBezTo>
                <a:cubicBezTo>
                  <a:pt x="118" y="148"/>
                  <a:pt x="118" y="148"/>
                  <a:pt x="118" y="148"/>
                </a:cubicBezTo>
                <a:cubicBezTo>
                  <a:pt x="118" y="145"/>
                  <a:pt x="116" y="143"/>
                  <a:pt x="113" y="143"/>
                </a:cubicBezTo>
                <a:cubicBezTo>
                  <a:pt x="110" y="143"/>
                  <a:pt x="108" y="141"/>
                  <a:pt x="108" y="139"/>
                </a:cubicBezTo>
                <a:cubicBezTo>
                  <a:pt x="108" y="135"/>
                  <a:pt x="108" y="135"/>
                  <a:pt x="108" y="135"/>
                </a:cubicBezTo>
                <a:cubicBezTo>
                  <a:pt x="108" y="133"/>
                  <a:pt x="107" y="132"/>
                  <a:pt x="106" y="131"/>
                </a:cubicBezTo>
                <a:cubicBezTo>
                  <a:pt x="95" y="126"/>
                  <a:pt x="80" y="124"/>
                  <a:pt x="80" y="124"/>
                </a:cubicBezTo>
                <a:cubicBezTo>
                  <a:pt x="80" y="91"/>
                  <a:pt x="80" y="91"/>
                  <a:pt x="80" y="91"/>
                </a:cubicBezTo>
                <a:cubicBezTo>
                  <a:pt x="99" y="83"/>
                  <a:pt x="145" y="59"/>
                  <a:pt x="145" y="31"/>
                </a:cubicBezTo>
                <a:cubicBezTo>
                  <a:pt x="145" y="11"/>
                  <a:pt x="145" y="11"/>
                  <a:pt x="145" y="11"/>
                </a:cubicBezTo>
                <a:cubicBezTo>
                  <a:pt x="145" y="8"/>
                  <a:pt x="142" y="5"/>
                  <a:pt x="139" y="5"/>
                </a:cubicBezTo>
                <a:close/>
                <a:moveTo>
                  <a:pt x="9" y="28"/>
                </a:moveTo>
                <a:cubicBezTo>
                  <a:pt x="9" y="21"/>
                  <a:pt x="9" y="21"/>
                  <a:pt x="9" y="21"/>
                </a:cubicBezTo>
                <a:cubicBezTo>
                  <a:pt x="9" y="18"/>
                  <a:pt x="12" y="16"/>
                  <a:pt x="15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8" y="47"/>
                  <a:pt x="36" y="60"/>
                </a:cubicBezTo>
                <a:cubicBezTo>
                  <a:pt x="36" y="60"/>
                  <a:pt x="9" y="49"/>
                  <a:pt x="9" y="28"/>
                </a:cubicBezTo>
                <a:close/>
                <a:moveTo>
                  <a:pt x="135" y="28"/>
                </a:moveTo>
                <a:cubicBezTo>
                  <a:pt x="135" y="49"/>
                  <a:pt x="108" y="60"/>
                  <a:pt x="108" y="60"/>
                </a:cubicBezTo>
                <a:cubicBezTo>
                  <a:pt x="117" y="47"/>
                  <a:pt x="117" y="16"/>
                  <a:pt x="117" y="16"/>
                </a:cubicBezTo>
                <a:cubicBezTo>
                  <a:pt x="129" y="16"/>
                  <a:pt x="129" y="16"/>
                  <a:pt x="129" y="16"/>
                </a:cubicBezTo>
                <a:cubicBezTo>
                  <a:pt x="133" y="16"/>
                  <a:pt x="135" y="18"/>
                  <a:pt x="135" y="21"/>
                </a:cubicBezTo>
                <a:lnTo>
                  <a:pt x="135" y="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pPr defTabSz="912971">
              <a:defRPr/>
            </a:pPr>
            <a:endParaRPr lang="ko-KR" altLang="en-US" sz="1798" kern="0" spc="-30">
              <a:solidFill>
                <a:prstClr val="black"/>
              </a:solidFill>
              <a:latin typeface="Questrial"/>
            </a:endParaRPr>
          </a:p>
        </p:txBody>
      </p:sp>
      <p:sp>
        <p:nvSpPr>
          <p:cNvPr id="78" name="Freeform 87"/>
          <p:cNvSpPr>
            <a:spLocks noEditPoints="1"/>
          </p:cNvSpPr>
          <p:nvPr/>
        </p:nvSpPr>
        <p:spPr bwMode="auto">
          <a:xfrm>
            <a:off x="6862990" y="3663847"/>
            <a:ext cx="497252" cy="422194"/>
          </a:xfrm>
          <a:custGeom>
            <a:avLst/>
            <a:gdLst>
              <a:gd name="T0" fmla="*/ 57 w 159"/>
              <a:gd name="T1" fmla="*/ 88 h 135"/>
              <a:gd name="T2" fmla="*/ 57 w 159"/>
              <a:gd name="T3" fmla="*/ 135 h 135"/>
              <a:gd name="T4" fmla="*/ 92 w 159"/>
              <a:gd name="T5" fmla="*/ 135 h 135"/>
              <a:gd name="T6" fmla="*/ 92 w 159"/>
              <a:gd name="T7" fmla="*/ 93 h 135"/>
              <a:gd name="T8" fmla="*/ 77 w 159"/>
              <a:gd name="T9" fmla="*/ 108 h 135"/>
              <a:gd name="T10" fmla="*/ 57 w 159"/>
              <a:gd name="T11" fmla="*/ 88 h 135"/>
              <a:gd name="T12" fmla="*/ 7 w 159"/>
              <a:gd name="T13" fmla="*/ 129 h 135"/>
              <a:gd name="T14" fmla="*/ 13 w 159"/>
              <a:gd name="T15" fmla="*/ 135 h 135"/>
              <a:gd name="T16" fmla="*/ 42 w 159"/>
              <a:gd name="T17" fmla="*/ 135 h 135"/>
              <a:gd name="T18" fmla="*/ 42 w 159"/>
              <a:gd name="T19" fmla="*/ 74 h 135"/>
              <a:gd name="T20" fmla="*/ 7 w 159"/>
              <a:gd name="T21" fmla="*/ 109 h 135"/>
              <a:gd name="T22" fmla="*/ 7 w 159"/>
              <a:gd name="T23" fmla="*/ 129 h 135"/>
              <a:gd name="T24" fmla="*/ 127 w 159"/>
              <a:gd name="T25" fmla="*/ 3 h 135"/>
              <a:gd name="T26" fmla="*/ 122 w 159"/>
              <a:gd name="T27" fmla="*/ 10 h 135"/>
              <a:gd name="T28" fmla="*/ 128 w 159"/>
              <a:gd name="T29" fmla="*/ 16 h 135"/>
              <a:gd name="T30" fmla="*/ 135 w 159"/>
              <a:gd name="T31" fmla="*/ 15 h 135"/>
              <a:gd name="T32" fmla="*/ 77 w 159"/>
              <a:gd name="T33" fmla="*/ 74 h 135"/>
              <a:gd name="T34" fmla="*/ 42 w 159"/>
              <a:gd name="T35" fmla="*/ 39 h 135"/>
              <a:gd name="T36" fmla="*/ 2 w 159"/>
              <a:gd name="T37" fmla="*/ 79 h 135"/>
              <a:gd name="T38" fmla="*/ 2 w 159"/>
              <a:gd name="T39" fmla="*/ 88 h 135"/>
              <a:gd name="T40" fmla="*/ 11 w 159"/>
              <a:gd name="T41" fmla="*/ 88 h 135"/>
              <a:gd name="T42" fmla="*/ 42 w 159"/>
              <a:gd name="T43" fmla="*/ 57 h 135"/>
              <a:gd name="T44" fmla="*/ 77 w 159"/>
              <a:gd name="T45" fmla="*/ 92 h 135"/>
              <a:gd name="T46" fmla="*/ 144 w 159"/>
              <a:gd name="T47" fmla="*/ 24 h 135"/>
              <a:gd name="T48" fmla="*/ 144 w 159"/>
              <a:gd name="T49" fmla="*/ 31 h 135"/>
              <a:gd name="T50" fmla="*/ 149 w 159"/>
              <a:gd name="T51" fmla="*/ 38 h 135"/>
              <a:gd name="T52" fmla="*/ 150 w 159"/>
              <a:gd name="T53" fmla="*/ 38 h 135"/>
              <a:gd name="T54" fmla="*/ 156 w 159"/>
              <a:gd name="T55" fmla="*/ 32 h 135"/>
              <a:gd name="T56" fmla="*/ 159 w 159"/>
              <a:gd name="T57" fmla="*/ 0 h 135"/>
              <a:gd name="T58" fmla="*/ 127 w 159"/>
              <a:gd name="T59" fmla="*/ 3 h 135"/>
              <a:gd name="T60" fmla="*/ 106 w 159"/>
              <a:gd name="T61" fmla="*/ 79 h 135"/>
              <a:gd name="T62" fmla="*/ 106 w 159"/>
              <a:gd name="T63" fmla="*/ 135 h 135"/>
              <a:gd name="T64" fmla="*/ 135 w 159"/>
              <a:gd name="T65" fmla="*/ 135 h 135"/>
              <a:gd name="T66" fmla="*/ 141 w 159"/>
              <a:gd name="T67" fmla="*/ 129 h 135"/>
              <a:gd name="T68" fmla="*/ 141 w 159"/>
              <a:gd name="T69" fmla="*/ 43 h 135"/>
              <a:gd name="T70" fmla="*/ 111 w 159"/>
              <a:gd name="T71" fmla="*/ 74 h 135"/>
              <a:gd name="T72" fmla="*/ 106 w 159"/>
              <a:gd name="T73" fmla="*/ 79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9" h="135">
                <a:moveTo>
                  <a:pt x="57" y="88"/>
                </a:moveTo>
                <a:cubicBezTo>
                  <a:pt x="57" y="135"/>
                  <a:pt x="57" y="135"/>
                  <a:pt x="57" y="135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92" y="93"/>
                  <a:pt x="92" y="93"/>
                  <a:pt x="92" y="93"/>
                </a:cubicBezTo>
                <a:cubicBezTo>
                  <a:pt x="77" y="108"/>
                  <a:pt x="77" y="108"/>
                  <a:pt x="77" y="108"/>
                </a:cubicBezTo>
                <a:lnTo>
                  <a:pt x="57" y="88"/>
                </a:lnTo>
                <a:close/>
                <a:moveTo>
                  <a:pt x="7" y="129"/>
                </a:moveTo>
                <a:cubicBezTo>
                  <a:pt x="7" y="132"/>
                  <a:pt x="10" y="135"/>
                  <a:pt x="13" y="135"/>
                </a:cubicBezTo>
                <a:cubicBezTo>
                  <a:pt x="42" y="135"/>
                  <a:pt x="42" y="135"/>
                  <a:pt x="42" y="135"/>
                </a:cubicBezTo>
                <a:cubicBezTo>
                  <a:pt x="42" y="74"/>
                  <a:pt x="42" y="74"/>
                  <a:pt x="42" y="74"/>
                </a:cubicBezTo>
                <a:cubicBezTo>
                  <a:pt x="7" y="109"/>
                  <a:pt x="7" y="109"/>
                  <a:pt x="7" y="109"/>
                </a:cubicBezTo>
                <a:lnTo>
                  <a:pt x="7" y="129"/>
                </a:lnTo>
                <a:close/>
                <a:moveTo>
                  <a:pt x="127" y="3"/>
                </a:moveTo>
                <a:cubicBezTo>
                  <a:pt x="124" y="3"/>
                  <a:pt x="121" y="6"/>
                  <a:pt x="122" y="10"/>
                </a:cubicBezTo>
                <a:cubicBezTo>
                  <a:pt x="122" y="13"/>
                  <a:pt x="125" y="16"/>
                  <a:pt x="128" y="16"/>
                </a:cubicBezTo>
                <a:cubicBezTo>
                  <a:pt x="135" y="15"/>
                  <a:pt x="135" y="15"/>
                  <a:pt x="135" y="15"/>
                </a:cubicBezTo>
                <a:cubicBezTo>
                  <a:pt x="77" y="74"/>
                  <a:pt x="77" y="74"/>
                  <a:pt x="77" y="74"/>
                </a:cubicBezTo>
                <a:cubicBezTo>
                  <a:pt x="42" y="39"/>
                  <a:pt x="42" y="39"/>
                  <a:pt x="42" y="39"/>
                </a:cubicBezTo>
                <a:cubicBezTo>
                  <a:pt x="2" y="79"/>
                  <a:pt x="2" y="79"/>
                  <a:pt x="2" y="79"/>
                </a:cubicBezTo>
                <a:cubicBezTo>
                  <a:pt x="0" y="82"/>
                  <a:pt x="0" y="86"/>
                  <a:pt x="2" y="88"/>
                </a:cubicBezTo>
                <a:cubicBezTo>
                  <a:pt x="5" y="91"/>
                  <a:pt x="9" y="91"/>
                  <a:pt x="11" y="88"/>
                </a:cubicBezTo>
                <a:cubicBezTo>
                  <a:pt x="42" y="57"/>
                  <a:pt x="42" y="57"/>
                  <a:pt x="42" y="57"/>
                </a:cubicBezTo>
                <a:cubicBezTo>
                  <a:pt x="77" y="92"/>
                  <a:pt x="77" y="92"/>
                  <a:pt x="77" y="92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44" y="31"/>
                  <a:pt x="144" y="31"/>
                  <a:pt x="144" y="31"/>
                </a:cubicBezTo>
                <a:cubicBezTo>
                  <a:pt x="143" y="34"/>
                  <a:pt x="146" y="37"/>
                  <a:pt x="149" y="38"/>
                </a:cubicBezTo>
                <a:cubicBezTo>
                  <a:pt x="150" y="38"/>
                  <a:pt x="150" y="38"/>
                  <a:pt x="150" y="38"/>
                </a:cubicBezTo>
                <a:cubicBezTo>
                  <a:pt x="153" y="38"/>
                  <a:pt x="156" y="35"/>
                  <a:pt x="156" y="32"/>
                </a:cubicBezTo>
                <a:cubicBezTo>
                  <a:pt x="159" y="0"/>
                  <a:pt x="159" y="0"/>
                  <a:pt x="159" y="0"/>
                </a:cubicBezTo>
                <a:lnTo>
                  <a:pt x="127" y="3"/>
                </a:lnTo>
                <a:close/>
                <a:moveTo>
                  <a:pt x="106" y="79"/>
                </a:moveTo>
                <a:cubicBezTo>
                  <a:pt x="106" y="135"/>
                  <a:pt x="106" y="135"/>
                  <a:pt x="106" y="135"/>
                </a:cubicBezTo>
                <a:cubicBezTo>
                  <a:pt x="135" y="135"/>
                  <a:pt x="135" y="135"/>
                  <a:pt x="135" y="135"/>
                </a:cubicBezTo>
                <a:cubicBezTo>
                  <a:pt x="139" y="135"/>
                  <a:pt x="141" y="132"/>
                  <a:pt x="141" y="129"/>
                </a:cubicBezTo>
                <a:cubicBezTo>
                  <a:pt x="141" y="43"/>
                  <a:pt x="141" y="43"/>
                  <a:pt x="141" y="43"/>
                </a:cubicBezTo>
                <a:cubicBezTo>
                  <a:pt x="111" y="74"/>
                  <a:pt x="111" y="74"/>
                  <a:pt x="111" y="74"/>
                </a:cubicBezTo>
                <a:lnTo>
                  <a:pt x="106" y="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pPr defTabSz="912971">
              <a:defRPr/>
            </a:pPr>
            <a:endParaRPr lang="ko-KR" altLang="en-US" sz="1798" kern="0" spc="-30">
              <a:solidFill>
                <a:prstClr val="black"/>
              </a:solidFill>
              <a:latin typeface="Questrial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595003" y="1882408"/>
            <a:ext cx="1843774" cy="3527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algn="ctr">
              <a:lnSpc>
                <a:spcPct val="115000"/>
              </a:lnSpc>
            </a:pPr>
            <a:r>
              <a:rPr lang="uk-UA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92 160,00 грн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196862" y="2243298"/>
            <a:ext cx="1983287" cy="893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uk-UA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оплата послуг з підтримки системи “Інформаційна система </a:t>
            </a:r>
            <a:r>
              <a:rPr lang="uk-UA" sz="1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енергомоніторингу</a:t>
            </a:r>
            <a:r>
              <a:rPr lang="uk-UA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lang="en-US" sz="1198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054521" y="4982969"/>
            <a:ext cx="11256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20 865 грн</a:t>
            </a:r>
            <a:endParaRPr lang="en-US" sz="1598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481607" y="5311382"/>
            <a:ext cx="1983287" cy="1096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uk-UA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Організація проведення форумів, семінарів, зустрічей, тренінгів для </a:t>
            </a:r>
            <a:r>
              <a:rPr lang="uk-UA" sz="1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налагодженя</a:t>
            </a:r>
            <a:r>
              <a:rPr lang="uk-UA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співпраці влада-бізнес-громада</a:t>
            </a:r>
            <a:endParaRPr lang="en-US" sz="1198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9011852" y="1882408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1 648,00 грн</a:t>
            </a:r>
            <a:endParaRPr lang="en-US" sz="1598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011852" y="2243298"/>
            <a:ext cx="2645354" cy="893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uk-UA" sz="12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Придбання періодичних, довідкових, інформаційних видань (бюлетенів, збірників, експрес-інформації та інших статистичних матеріалів)</a:t>
            </a:r>
            <a:endParaRPr lang="en-US" sz="1198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022528" y="4982969"/>
            <a:ext cx="1305164" cy="3527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6200" lvl="0" algn="ctr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2400"/>
            </a:pPr>
            <a:r>
              <a:rPr lang="uk-UA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500 000 грн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9011852" y="5343859"/>
            <a:ext cx="1983287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uk-UA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Проведення конкурсу стартапів у Коломийській територіальній громаді</a:t>
            </a:r>
            <a:endParaRPr lang="en-US" sz="1198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9912585" y="3449105"/>
            <a:ext cx="1305164" cy="3527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6200" lvl="0" algn="ctr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2400"/>
            </a:pPr>
            <a:r>
              <a:rPr lang="uk-UA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181 700 грн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9901908" y="3809995"/>
            <a:ext cx="1983287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uk-UA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Організація проведення урочистостей з нагоди професійних свят</a:t>
            </a:r>
            <a:endParaRPr lang="en-US" sz="1198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8" name="Group 224"/>
          <p:cNvGrpSpPr>
            <a:grpSpLocks noChangeAspect="1"/>
          </p:cNvGrpSpPr>
          <p:nvPr/>
        </p:nvGrpSpPr>
        <p:grpSpPr bwMode="auto">
          <a:xfrm>
            <a:off x="3742410" y="5047981"/>
            <a:ext cx="424862" cy="424179"/>
            <a:chOff x="4116" y="2102"/>
            <a:chExt cx="1242" cy="1240"/>
          </a:xfrm>
          <a:solidFill>
            <a:schemeClr val="bg1"/>
          </a:solidFill>
        </p:grpSpPr>
        <p:sp>
          <p:nvSpPr>
            <p:cNvPr id="100" name="Freeform 226"/>
            <p:cNvSpPr>
              <a:spLocks noEditPoints="1"/>
            </p:cNvSpPr>
            <p:nvPr/>
          </p:nvSpPr>
          <p:spPr bwMode="auto">
            <a:xfrm>
              <a:off x="4417" y="2402"/>
              <a:ext cx="941" cy="940"/>
            </a:xfrm>
            <a:custGeom>
              <a:avLst/>
              <a:gdLst>
                <a:gd name="T0" fmla="*/ 1140 w 2824"/>
                <a:gd name="T1" fmla="*/ 983 h 2818"/>
                <a:gd name="T2" fmla="*/ 935 w 2824"/>
                <a:gd name="T3" fmla="*/ 1239 h 2818"/>
                <a:gd name="T4" fmla="*/ 935 w 2824"/>
                <a:gd name="T5" fmla="*/ 1579 h 2818"/>
                <a:gd name="T6" fmla="*/ 1140 w 2824"/>
                <a:gd name="T7" fmla="*/ 1835 h 2818"/>
                <a:gd name="T8" fmla="*/ 1470 w 2824"/>
                <a:gd name="T9" fmla="*/ 1912 h 2818"/>
                <a:gd name="T10" fmla="*/ 1770 w 2824"/>
                <a:gd name="T11" fmla="*/ 1766 h 2818"/>
                <a:gd name="T12" fmla="*/ 1915 w 2824"/>
                <a:gd name="T13" fmla="*/ 1468 h 2818"/>
                <a:gd name="T14" fmla="*/ 1839 w 2824"/>
                <a:gd name="T15" fmla="*/ 1138 h 2818"/>
                <a:gd name="T16" fmla="*/ 1582 w 2824"/>
                <a:gd name="T17" fmla="*/ 932 h 2818"/>
                <a:gd name="T18" fmla="*/ 1557 w 2824"/>
                <a:gd name="T19" fmla="*/ 3 h 2818"/>
                <a:gd name="T20" fmla="*/ 1692 w 2824"/>
                <a:gd name="T21" fmla="*/ 138 h 2818"/>
                <a:gd name="T22" fmla="*/ 1731 w 2824"/>
                <a:gd name="T23" fmla="*/ 378 h 2818"/>
                <a:gd name="T24" fmla="*/ 1923 w 2824"/>
                <a:gd name="T25" fmla="*/ 456 h 2818"/>
                <a:gd name="T26" fmla="*/ 2109 w 2824"/>
                <a:gd name="T27" fmla="*/ 317 h 2818"/>
                <a:gd name="T28" fmla="*/ 2263 w 2824"/>
                <a:gd name="T29" fmla="*/ 293 h 2818"/>
                <a:gd name="T30" fmla="*/ 2523 w 2824"/>
                <a:gd name="T31" fmla="*/ 541 h 2818"/>
                <a:gd name="T32" fmla="*/ 2508 w 2824"/>
                <a:gd name="T33" fmla="*/ 711 h 2818"/>
                <a:gd name="T34" fmla="*/ 2367 w 2824"/>
                <a:gd name="T35" fmla="*/ 906 h 2818"/>
                <a:gd name="T36" fmla="*/ 2445 w 2824"/>
                <a:gd name="T37" fmla="*/ 1090 h 2818"/>
                <a:gd name="T38" fmla="*/ 2686 w 2824"/>
                <a:gd name="T39" fmla="*/ 1130 h 2818"/>
                <a:gd name="T40" fmla="*/ 2820 w 2824"/>
                <a:gd name="T41" fmla="*/ 1264 h 2818"/>
                <a:gd name="T42" fmla="*/ 2772 w 2824"/>
                <a:gd name="T43" fmla="*/ 1641 h 2818"/>
                <a:gd name="T44" fmla="*/ 2497 w 2824"/>
                <a:gd name="T45" fmla="*/ 1694 h 2818"/>
                <a:gd name="T46" fmla="*/ 2401 w 2824"/>
                <a:gd name="T47" fmla="*/ 1818 h 2818"/>
                <a:gd name="T48" fmla="*/ 2381 w 2824"/>
                <a:gd name="T49" fmla="*/ 1972 h 2818"/>
                <a:gd name="T50" fmla="*/ 2538 w 2824"/>
                <a:gd name="T51" fmla="*/ 2191 h 2818"/>
                <a:gd name="T52" fmla="*/ 2331 w 2824"/>
                <a:gd name="T53" fmla="*/ 2483 h 2818"/>
                <a:gd name="T54" fmla="*/ 2182 w 2824"/>
                <a:gd name="T55" fmla="*/ 2532 h 2818"/>
                <a:gd name="T56" fmla="*/ 1977 w 2824"/>
                <a:gd name="T57" fmla="*/ 2377 h 2818"/>
                <a:gd name="T58" fmla="*/ 1875 w 2824"/>
                <a:gd name="T59" fmla="*/ 2372 h 2818"/>
                <a:gd name="T60" fmla="*/ 1706 w 2824"/>
                <a:gd name="T61" fmla="*/ 2474 h 2818"/>
                <a:gd name="T62" fmla="*/ 1666 w 2824"/>
                <a:gd name="T63" fmla="*/ 2742 h 2818"/>
                <a:gd name="T64" fmla="*/ 1301 w 2824"/>
                <a:gd name="T65" fmla="*/ 2818 h 2818"/>
                <a:gd name="T66" fmla="*/ 1142 w 2824"/>
                <a:gd name="T67" fmla="*/ 2712 h 2818"/>
                <a:gd name="T68" fmla="*/ 1107 w 2824"/>
                <a:gd name="T69" fmla="*/ 2455 h 2818"/>
                <a:gd name="T70" fmla="*/ 927 w 2824"/>
                <a:gd name="T71" fmla="*/ 2365 h 2818"/>
                <a:gd name="T72" fmla="*/ 736 w 2824"/>
                <a:gd name="T73" fmla="*/ 2483 h 2818"/>
                <a:gd name="T74" fmla="*/ 586 w 2824"/>
                <a:gd name="T75" fmla="*/ 2532 h 2818"/>
                <a:gd name="T76" fmla="*/ 316 w 2824"/>
                <a:gd name="T77" fmla="*/ 2304 h 2818"/>
                <a:gd name="T78" fmla="*/ 301 w 2824"/>
                <a:gd name="T79" fmla="*/ 2134 h 2818"/>
                <a:gd name="T80" fmla="*/ 455 w 2824"/>
                <a:gd name="T81" fmla="*/ 1933 h 2818"/>
                <a:gd name="T82" fmla="*/ 392 w 2824"/>
                <a:gd name="T83" fmla="*/ 1745 h 2818"/>
                <a:gd name="T84" fmla="*/ 173 w 2824"/>
                <a:gd name="T85" fmla="*/ 1692 h 2818"/>
                <a:gd name="T86" fmla="*/ 14 w 2824"/>
                <a:gd name="T87" fmla="*/ 1587 h 2818"/>
                <a:gd name="T88" fmla="*/ 30 w 2824"/>
                <a:gd name="T89" fmla="*/ 1203 h 2818"/>
                <a:gd name="T90" fmla="*/ 309 w 2824"/>
                <a:gd name="T91" fmla="*/ 1126 h 2818"/>
                <a:gd name="T92" fmla="*/ 401 w 2824"/>
                <a:gd name="T93" fmla="*/ 1054 h 2818"/>
                <a:gd name="T94" fmla="*/ 451 w 2824"/>
                <a:gd name="T95" fmla="*/ 864 h 2818"/>
                <a:gd name="T96" fmla="*/ 293 w 2824"/>
                <a:gd name="T97" fmla="*/ 666 h 2818"/>
                <a:gd name="T98" fmla="*/ 318 w 2824"/>
                <a:gd name="T99" fmla="*/ 512 h 2818"/>
                <a:gd name="T100" fmla="*/ 586 w 2824"/>
                <a:gd name="T101" fmla="*/ 286 h 2818"/>
                <a:gd name="T102" fmla="*/ 736 w 2824"/>
                <a:gd name="T103" fmla="*/ 335 h 2818"/>
                <a:gd name="T104" fmla="*/ 919 w 2824"/>
                <a:gd name="T105" fmla="*/ 454 h 2818"/>
                <a:gd name="T106" fmla="*/ 1092 w 2824"/>
                <a:gd name="T107" fmla="*/ 378 h 2818"/>
                <a:gd name="T108" fmla="*/ 1132 w 2824"/>
                <a:gd name="T109" fmla="*/ 138 h 2818"/>
                <a:gd name="T110" fmla="*/ 1267 w 2824"/>
                <a:gd name="T111" fmla="*/ 3 h 2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4" h="2818">
                  <a:moveTo>
                    <a:pt x="1412" y="903"/>
                  </a:moveTo>
                  <a:lnTo>
                    <a:pt x="1353" y="906"/>
                  </a:lnTo>
                  <a:lnTo>
                    <a:pt x="1296" y="916"/>
                  </a:lnTo>
                  <a:lnTo>
                    <a:pt x="1241" y="932"/>
                  </a:lnTo>
                  <a:lnTo>
                    <a:pt x="1189" y="955"/>
                  </a:lnTo>
                  <a:lnTo>
                    <a:pt x="1140" y="983"/>
                  </a:lnTo>
                  <a:lnTo>
                    <a:pt x="1096" y="1014"/>
                  </a:lnTo>
                  <a:lnTo>
                    <a:pt x="1053" y="1052"/>
                  </a:lnTo>
                  <a:lnTo>
                    <a:pt x="1017" y="1093"/>
                  </a:lnTo>
                  <a:lnTo>
                    <a:pt x="984" y="1138"/>
                  </a:lnTo>
                  <a:lnTo>
                    <a:pt x="956" y="1187"/>
                  </a:lnTo>
                  <a:lnTo>
                    <a:pt x="935" y="1239"/>
                  </a:lnTo>
                  <a:lnTo>
                    <a:pt x="919" y="1293"/>
                  </a:lnTo>
                  <a:lnTo>
                    <a:pt x="908" y="1350"/>
                  </a:lnTo>
                  <a:lnTo>
                    <a:pt x="905" y="1409"/>
                  </a:lnTo>
                  <a:lnTo>
                    <a:pt x="908" y="1468"/>
                  </a:lnTo>
                  <a:lnTo>
                    <a:pt x="919" y="1525"/>
                  </a:lnTo>
                  <a:lnTo>
                    <a:pt x="935" y="1579"/>
                  </a:lnTo>
                  <a:lnTo>
                    <a:pt x="956" y="1631"/>
                  </a:lnTo>
                  <a:lnTo>
                    <a:pt x="984" y="1680"/>
                  </a:lnTo>
                  <a:lnTo>
                    <a:pt x="1017" y="1725"/>
                  </a:lnTo>
                  <a:lnTo>
                    <a:pt x="1053" y="1766"/>
                  </a:lnTo>
                  <a:lnTo>
                    <a:pt x="1096" y="1803"/>
                  </a:lnTo>
                  <a:lnTo>
                    <a:pt x="1140" y="1835"/>
                  </a:lnTo>
                  <a:lnTo>
                    <a:pt x="1189" y="1863"/>
                  </a:lnTo>
                  <a:lnTo>
                    <a:pt x="1241" y="1885"/>
                  </a:lnTo>
                  <a:lnTo>
                    <a:pt x="1296" y="1901"/>
                  </a:lnTo>
                  <a:lnTo>
                    <a:pt x="1353" y="1912"/>
                  </a:lnTo>
                  <a:lnTo>
                    <a:pt x="1412" y="1915"/>
                  </a:lnTo>
                  <a:lnTo>
                    <a:pt x="1470" y="1912"/>
                  </a:lnTo>
                  <a:lnTo>
                    <a:pt x="1527" y="1901"/>
                  </a:lnTo>
                  <a:lnTo>
                    <a:pt x="1582" y="1885"/>
                  </a:lnTo>
                  <a:lnTo>
                    <a:pt x="1635" y="1863"/>
                  </a:lnTo>
                  <a:lnTo>
                    <a:pt x="1683" y="1835"/>
                  </a:lnTo>
                  <a:lnTo>
                    <a:pt x="1728" y="1803"/>
                  </a:lnTo>
                  <a:lnTo>
                    <a:pt x="1770" y="1766"/>
                  </a:lnTo>
                  <a:lnTo>
                    <a:pt x="1807" y="1725"/>
                  </a:lnTo>
                  <a:lnTo>
                    <a:pt x="1839" y="1680"/>
                  </a:lnTo>
                  <a:lnTo>
                    <a:pt x="1867" y="1631"/>
                  </a:lnTo>
                  <a:lnTo>
                    <a:pt x="1888" y="1579"/>
                  </a:lnTo>
                  <a:lnTo>
                    <a:pt x="1905" y="1525"/>
                  </a:lnTo>
                  <a:lnTo>
                    <a:pt x="1915" y="1468"/>
                  </a:lnTo>
                  <a:lnTo>
                    <a:pt x="1918" y="1409"/>
                  </a:lnTo>
                  <a:lnTo>
                    <a:pt x="1915" y="1350"/>
                  </a:lnTo>
                  <a:lnTo>
                    <a:pt x="1905" y="1293"/>
                  </a:lnTo>
                  <a:lnTo>
                    <a:pt x="1888" y="1239"/>
                  </a:lnTo>
                  <a:lnTo>
                    <a:pt x="1867" y="1187"/>
                  </a:lnTo>
                  <a:lnTo>
                    <a:pt x="1839" y="1138"/>
                  </a:lnTo>
                  <a:lnTo>
                    <a:pt x="1807" y="1093"/>
                  </a:lnTo>
                  <a:lnTo>
                    <a:pt x="1770" y="1052"/>
                  </a:lnTo>
                  <a:lnTo>
                    <a:pt x="1728" y="1014"/>
                  </a:lnTo>
                  <a:lnTo>
                    <a:pt x="1683" y="983"/>
                  </a:lnTo>
                  <a:lnTo>
                    <a:pt x="1635" y="955"/>
                  </a:lnTo>
                  <a:lnTo>
                    <a:pt x="1582" y="932"/>
                  </a:lnTo>
                  <a:lnTo>
                    <a:pt x="1527" y="916"/>
                  </a:lnTo>
                  <a:lnTo>
                    <a:pt x="1470" y="906"/>
                  </a:lnTo>
                  <a:lnTo>
                    <a:pt x="1412" y="903"/>
                  </a:lnTo>
                  <a:close/>
                  <a:moveTo>
                    <a:pt x="1301" y="0"/>
                  </a:moveTo>
                  <a:lnTo>
                    <a:pt x="1522" y="0"/>
                  </a:lnTo>
                  <a:lnTo>
                    <a:pt x="1557" y="3"/>
                  </a:lnTo>
                  <a:lnTo>
                    <a:pt x="1589" y="14"/>
                  </a:lnTo>
                  <a:lnTo>
                    <a:pt x="1619" y="29"/>
                  </a:lnTo>
                  <a:lnTo>
                    <a:pt x="1644" y="50"/>
                  </a:lnTo>
                  <a:lnTo>
                    <a:pt x="1666" y="76"/>
                  </a:lnTo>
                  <a:lnTo>
                    <a:pt x="1682" y="106"/>
                  </a:lnTo>
                  <a:lnTo>
                    <a:pt x="1692" y="138"/>
                  </a:lnTo>
                  <a:lnTo>
                    <a:pt x="1695" y="172"/>
                  </a:lnTo>
                  <a:lnTo>
                    <a:pt x="1695" y="308"/>
                  </a:lnTo>
                  <a:lnTo>
                    <a:pt x="1698" y="326"/>
                  </a:lnTo>
                  <a:lnTo>
                    <a:pt x="1706" y="344"/>
                  </a:lnTo>
                  <a:lnTo>
                    <a:pt x="1717" y="362"/>
                  </a:lnTo>
                  <a:lnTo>
                    <a:pt x="1731" y="378"/>
                  </a:lnTo>
                  <a:lnTo>
                    <a:pt x="1748" y="391"/>
                  </a:lnTo>
                  <a:lnTo>
                    <a:pt x="1767" y="400"/>
                  </a:lnTo>
                  <a:lnTo>
                    <a:pt x="1822" y="422"/>
                  </a:lnTo>
                  <a:lnTo>
                    <a:pt x="1875" y="446"/>
                  </a:lnTo>
                  <a:lnTo>
                    <a:pt x="1897" y="452"/>
                  </a:lnTo>
                  <a:lnTo>
                    <a:pt x="1923" y="456"/>
                  </a:lnTo>
                  <a:lnTo>
                    <a:pt x="1943" y="454"/>
                  </a:lnTo>
                  <a:lnTo>
                    <a:pt x="1961" y="449"/>
                  </a:lnTo>
                  <a:lnTo>
                    <a:pt x="1977" y="441"/>
                  </a:lnTo>
                  <a:lnTo>
                    <a:pt x="1991" y="431"/>
                  </a:lnTo>
                  <a:lnTo>
                    <a:pt x="2087" y="335"/>
                  </a:lnTo>
                  <a:lnTo>
                    <a:pt x="2109" y="317"/>
                  </a:lnTo>
                  <a:lnTo>
                    <a:pt x="2132" y="303"/>
                  </a:lnTo>
                  <a:lnTo>
                    <a:pt x="2156" y="293"/>
                  </a:lnTo>
                  <a:lnTo>
                    <a:pt x="2182" y="286"/>
                  </a:lnTo>
                  <a:lnTo>
                    <a:pt x="2209" y="285"/>
                  </a:lnTo>
                  <a:lnTo>
                    <a:pt x="2237" y="286"/>
                  </a:lnTo>
                  <a:lnTo>
                    <a:pt x="2263" y="293"/>
                  </a:lnTo>
                  <a:lnTo>
                    <a:pt x="2288" y="303"/>
                  </a:lnTo>
                  <a:lnTo>
                    <a:pt x="2311" y="317"/>
                  </a:lnTo>
                  <a:lnTo>
                    <a:pt x="2331" y="335"/>
                  </a:lnTo>
                  <a:lnTo>
                    <a:pt x="2488" y="490"/>
                  </a:lnTo>
                  <a:lnTo>
                    <a:pt x="2508" y="514"/>
                  </a:lnTo>
                  <a:lnTo>
                    <a:pt x="2523" y="541"/>
                  </a:lnTo>
                  <a:lnTo>
                    <a:pt x="2532" y="569"/>
                  </a:lnTo>
                  <a:lnTo>
                    <a:pt x="2538" y="598"/>
                  </a:lnTo>
                  <a:lnTo>
                    <a:pt x="2538" y="627"/>
                  </a:lnTo>
                  <a:lnTo>
                    <a:pt x="2532" y="656"/>
                  </a:lnTo>
                  <a:lnTo>
                    <a:pt x="2523" y="685"/>
                  </a:lnTo>
                  <a:lnTo>
                    <a:pt x="2508" y="711"/>
                  </a:lnTo>
                  <a:lnTo>
                    <a:pt x="2488" y="735"/>
                  </a:lnTo>
                  <a:lnTo>
                    <a:pt x="2392" y="831"/>
                  </a:lnTo>
                  <a:lnTo>
                    <a:pt x="2381" y="846"/>
                  </a:lnTo>
                  <a:lnTo>
                    <a:pt x="2373" y="864"/>
                  </a:lnTo>
                  <a:lnTo>
                    <a:pt x="2368" y="884"/>
                  </a:lnTo>
                  <a:lnTo>
                    <a:pt x="2367" y="906"/>
                  </a:lnTo>
                  <a:lnTo>
                    <a:pt x="2370" y="927"/>
                  </a:lnTo>
                  <a:lnTo>
                    <a:pt x="2377" y="947"/>
                  </a:lnTo>
                  <a:lnTo>
                    <a:pt x="2401" y="1000"/>
                  </a:lnTo>
                  <a:lnTo>
                    <a:pt x="2422" y="1054"/>
                  </a:lnTo>
                  <a:lnTo>
                    <a:pt x="2432" y="1073"/>
                  </a:lnTo>
                  <a:lnTo>
                    <a:pt x="2445" y="1090"/>
                  </a:lnTo>
                  <a:lnTo>
                    <a:pt x="2461" y="1105"/>
                  </a:lnTo>
                  <a:lnTo>
                    <a:pt x="2478" y="1116"/>
                  </a:lnTo>
                  <a:lnTo>
                    <a:pt x="2497" y="1124"/>
                  </a:lnTo>
                  <a:lnTo>
                    <a:pt x="2515" y="1126"/>
                  </a:lnTo>
                  <a:lnTo>
                    <a:pt x="2650" y="1126"/>
                  </a:lnTo>
                  <a:lnTo>
                    <a:pt x="2686" y="1130"/>
                  </a:lnTo>
                  <a:lnTo>
                    <a:pt x="2718" y="1140"/>
                  </a:lnTo>
                  <a:lnTo>
                    <a:pt x="2747" y="1156"/>
                  </a:lnTo>
                  <a:lnTo>
                    <a:pt x="2772" y="1176"/>
                  </a:lnTo>
                  <a:lnTo>
                    <a:pt x="2794" y="1203"/>
                  </a:lnTo>
                  <a:lnTo>
                    <a:pt x="2810" y="1232"/>
                  </a:lnTo>
                  <a:lnTo>
                    <a:pt x="2820" y="1264"/>
                  </a:lnTo>
                  <a:lnTo>
                    <a:pt x="2824" y="1298"/>
                  </a:lnTo>
                  <a:lnTo>
                    <a:pt x="2824" y="1519"/>
                  </a:lnTo>
                  <a:lnTo>
                    <a:pt x="2820" y="1554"/>
                  </a:lnTo>
                  <a:lnTo>
                    <a:pt x="2810" y="1587"/>
                  </a:lnTo>
                  <a:lnTo>
                    <a:pt x="2794" y="1615"/>
                  </a:lnTo>
                  <a:lnTo>
                    <a:pt x="2772" y="1641"/>
                  </a:lnTo>
                  <a:lnTo>
                    <a:pt x="2747" y="1662"/>
                  </a:lnTo>
                  <a:lnTo>
                    <a:pt x="2718" y="1678"/>
                  </a:lnTo>
                  <a:lnTo>
                    <a:pt x="2686" y="1688"/>
                  </a:lnTo>
                  <a:lnTo>
                    <a:pt x="2650" y="1692"/>
                  </a:lnTo>
                  <a:lnTo>
                    <a:pt x="2515" y="1692"/>
                  </a:lnTo>
                  <a:lnTo>
                    <a:pt x="2497" y="1694"/>
                  </a:lnTo>
                  <a:lnTo>
                    <a:pt x="2478" y="1702"/>
                  </a:lnTo>
                  <a:lnTo>
                    <a:pt x="2461" y="1713"/>
                  </a:lnTo>
                  <a:lnTo>
                    <a:pt x="2445" y="1728"/>
                  </a:lnTo>
                  <a:lnTo>
                    <a:pt x="2432" y="1745"/>
                  </a:lnTo>
                  <a:lnTo>
                    <a:pt x="2423" y="1763"/>
                  </a:lnTo>
                  <a:lnTo>
                    <a:pt x="2401" y="1818"/>
                  </a:lnTo>
                  <a:lnTo>
                    <a:pt x="2377" y="1871"/>
                  </a:lnTo>
                  <a:lnTo>
                    <a:pt x="2370" y="1891"/>
                  </a:lnTo>
                  <a:lnTo>
                    <a:pt x="2368" y="1912"/>
                  </a:lnTo>
                  <a:lnTo>
                    <a:pt x="2368" y="1933"/>
                  </a:lnTo>
                  <a:lnTo>
                    <a:pt x="2373" y="1954"/>
                  </a:lnTo>
                  <a:lnTo>
                    <a:pt x="2381" y="1972"/>
                  </a:lnTo>
                  <a:lnTo>
                    <a:pt x="2392" y="1987"/>
                  </a:lnTo>
                  <a:lnTo>
                    <a:pt x="2488" y="2084"/>
                  </a:lnTo>
                  <a:lnTo>
                    <a:pt x="2508" y="2107"/>
                  </a:lnTo>
                  <a:lnTo>
                    <a:pt x="2523" y="2134"/>
                  </a:lnTo>
                  <a:lnTo>
                    <a:pt x="2532" y="2161"/>
                  </a:lnTo>
                  <a:lnTo>
                    <a:pt x="2538" y="2191"/>
                  </a:lnTo>
                  <a:lnTo>
                    <a:pt x="2538" y="2219"/>
                  </a:lnTo>
                  <a:lnTo>
                    <a:pt x="2532" y="2249"/>
                  </a:lnTo>
                  <a:lnTo>
                    <a:pt x="2523" y="2278"/>
                  </a:lnTo>
                  <a:lnTo>
                    <a:pt x="2508" y="2304"/>
                  </a:lnTo>
                  <a:lnTo>
                    <a:pt x="2488" y="2328"/>
                  </a:lnTo>
                  <a:lnTo>
                    <a:pt x="2331" y="2483"/>
                  </a:lnTo>
                  <a:lnTo>
                    <a:pt x="2311" y="2501"/>
                  </a:lnTo>
                  <a:lnTo>
                    <a:pt x="2288" y="2515"/>
                  </a:lnTo>
                  <a:lnTo>
                    <a:pt x="2263" y="2525"/>
                  </a:lnTo>
                  <a:lnTo>
                    <a:pt x="2237" y="2532"/>
                  </a:lnTo>
                  <a:lnTo>
                    <a:pt x="2209" y="2534"/>
                  </a:lnTo>
                  <a:lnTo>
                    <a:pt x="2182" y="2532"/>
                  </a:lnTo>
                  <a:lnTo>
                    <a:pt x="2156" y="2525"/>
                  </a:lnTo>
                  <a:lnTo>
                    <a:pt x="2132" y="2515"/>
                  </a:lnTo>
                  <a:lnTo>
                    <a:pt x="2109" y="2501"/>
                  </a:lnTo>
                  <a:lnTo>
                    <a:pt x="2087" y="2483"/>
                  </a:lnTo>
                  <a:lnTo>
                    <a:pt x="1991" y="2387"/>
                  </a:lnTo>
                  <a:lnTo>
                    <a:pt x="1977" y="2377"/>
                  </a:lnTo>
                  <a:lnTo>
                    <a:pt x="1961" y="2369"/>
                  </a:lnTo>
                  <a:lnTo>
                    <a:pt x="1942" y="2364"/>
                  </a:lnTo>
                  <a:lnTo>
                    <a:pt x="1923" y="2363"/>
                  </a:lnTo>
                  <a:lnTo>
                    <a:pt x="1905" y="2364"/>
                  </a:lnTo>
                  <a:lnTo>
                    <a:pt x="1889" y="2368"/>
                  </a:lnTo>
                  <a:lnTo>
                    <a:pt x="1875" y="2372"/>
                  </a:lnTo>
                  <a:lnTo>
                    <a:pt x="1822" y="2396"/>
                  </a:lnTo>
                  <a:lnTo>
                    <a:pt x="1767" y="2418"/>
                  </a:lnTo>
                  <a:lnTo>
                    <a:pt x="1748" y="2427"/>
                  </a:lnTo>
                  <a:lnTo>
                    <a:pt x="1731" y="2439"/>
                  </a:lnTo>
                  <a:lnTo>
                    <a:pt x="1717" y="2455"/>
                  </a:lnTo>
                  <a:lnTo>
                    <a:pt x="1706" y="2474"/>
                  </a:lnTo>
                  <a:lnTo>
                    <a:pt x="1698" y="2492"/>
                  </a:lnTo>
                  <a:lnTo>
                    <a:pt x="1695" y="2510"/>
                  </a:lnTo>
                  <a:lnTo>
                    <a:pt x="1695" y="2646"/>
                  </a:lnTo>
                  <a:lnTo>
                    <a:pt x="1692" y="2680"/>
                  </a:lnTo>
                  <a:lnTo>
                    <a:pt x="1682" y="2712"/>
                  </a:lnTo>
                  <a:lnTo>
                    <a:pt x="1666" y="2742"/>
                  </a:lnTo>
                  <a:lnTo>
                    <a:pt x="1644" y="2768"/>
                  </a:lnTo>
                  <a:lnTo>
                    <a:pt x="1619" y="2788"/>
                  </a:lnTo>
                  <a:lnTo>
                    <a:pt x="1589" y="2804"/>
                  </a:lnTo>
                  <a:lnTo>
                    <a:pt x="1557" y="2815"/>
                  </a:lnTo>
                  <a:lnTo>
                    <a:pt x="1522" y="2818"/>
                  </a:lnTo>
                  <a:lnTo>
                    <a:pt x="1301" y="2818"/>
                  </a:lnTo>
                  <a:lnTo>
                    <a:pt x="1267" y="2815"/>
                  </a:lnTo>
                  <a:lnTo>
                    <a:pt x="1234" y="2804"/>
                  </a:lnTo>
                  <a:lnTo>
                    <a:pt x="1205" y="2788"/>
                  </a:lnTo>
                  <a:lnTo>
                    <a:pt x="1179" y="2768"/>
                  </a:lnTo>
                  <a:lnTo>
                    <a:pt x="1158" y="2742"/>
                  </a:lnTo>
                  <a:lnTo>
                    <a:pt x="1142" y="2712"/>
                  </a:lnTo>
                  <a:lnTo>
                    <a:pt x="1132" y="2680"/>
                  </a:lnTo>
                  <a:lnTo>
                    <a:pt x="1129" y="2646"/>
                  </a:lnTo>
                  <a:lnTo>
                    <a:pt x="1129" y="2510"/>
                  </a:lnTo>
                  <a:lnTo>
                    <a:pt x="1125" y="2492"/>
                  </a:lnTo>
                  <a:lnTo>
                    <a:pt x="1118" y="2474"/>
                  </a:lnTo>
                  <a:lnTo>
                    <a:pt x="1107" y="2455"/>
                  </a:lnTo>
                  <a:lnTo>
                    <a:pt x="1092" y="2439"/>
                  </a:lnTo>
                  <a:lnTo>
                    <a:pt x="1075" y="2427"/>
                  </a:lnTo>
                  <a:lnTo>
                    <a:pt x="1057" y="2418"/>
                  </a:lnTo>
                  <a:lnTo>
                    <a:pt x="1002" y="2396"/>
                  </a:lnTo>
                  <a:lnTo>
                    <a:pt x="948" y="2372"/>
                  </a:lnTo>
                  <a:lnTo>
                    <a:pt x="927" y="2365"/>
                  </a:lnTo>
                  <a:lnTo>
                    <a:pt x="901" y="2363"/>
                  </a:lnTo>
                  <a:lnTo>
                    <a:pt x="881" y="2364"/>
                  </a:lnTo>
                  <a:lnTo>
                    <a:pt x="863" y="2369"/>
                  </a:lnTo>
                  <a:lnTo>
                    <a:pt x="846" y="2377"/>
                  </a:lnTo>
                  <a:lnTo>
                    <a:pt x="833" y="2387"/>
                  </a:lnTo>
                  <a:lnTo>
                    <a:pt x="736" y="2483"/>
                  </a:lnTo>
                  <a:lnTo>
                    <a:pt x="715" y="2501"/>
                  </a:lnTo>
                  <a:lnTo>
                    <a:pt x="692" y="2515"/>
                  </a:lnTo>
                  <a:lnTo>
                    <a:pt x="667" y="2525"/>
                  </a:lnTo>
                  <a:lnTo>
                    <a:pt x="641" y="2532"/>
                  </a:lnTo>
                  <a:lnTo>
                    <a:pt x="614" y="2534"/>
                  </a:lnTo>
                  <a:lnTo>
                    <a:pt x="586" y="2532"/>
                  </a:lnTo>
                  <a:lnTo>
                    <a:pt x="560" y="2525"/>
                  </a:lnTo>
                  <a:lnTo>
                    <a:pt x="536" y="2515"/>
                  </a:lnTo>
                  <a:lnTo>
                    <a:pt x="513" y="2501"/>
                  </a:lnTo>
                  <a:lnTo>
                    <a:pt x="491" y="2483"/>
                  </a:lnTo>
                  <a:lnTo>
                    <a:pt x="335" y="2327"/>
                  </a:lnTo>
                  <a:lnTo>
                    <a:pt x="316" y="2304"/>
                  </a:lnTo>
                  <a:lnTo>
                    <a:pt x="301" y="2278"/>
                  </a:lnTo>
                  <a:lnTo>
                    <a:pt x="290" y="2249"/>
                  </a:lnTo>
                  <a:lnTo>
                    <a:pt x="286" y="2219"/>
                  </a:lnTo>
                  <a:lnTo>
                    <a:pt x="286" y="2191"/>
                  </a:lnTo>
                  <a:lnTo>
                    <a:pt x="290" y="2161"/>
                  </a:lnTo>
                  <a:lnTo>
                    <a:pt x="301" y="2134"/>
                  </a:lnTo>
                  <a:lnTo>
                    <a:pt x="316" y="2107"/>
                  </a:lnTo>
                  <a:lnTo>
                    <a:pt x="335" y="2084"/>
                  </a:lnTo>
                  <a:lnTo>
                    <a:pt x="432" y="1987"/>
                  </a:lnTo>
                  <a:lnTo>
                    <a:pt x="443" y="1972"/>
                  </a:lnTo>
                  <a:lnTo>
                    <a:pt x="451" y="1954"/>
                  </a:lnTo>
                  <a:lnTo>
                    <a:pt x="455" y="1933"/>
                  </a:lnTo>
                  <a:lnTo>
                    <a:pt x="456" y="1912"/>
                  </a:lnTo>
                  <a:lnTo>
                    <a:pt x="453" y="1891"/>
                  </a:lnTo>
                  <a:lnTo>
                    <a:pt x="446" y="1871"/>
                  </a:lnTo>
                  <a:lnTo>
                    <a:pt x="422" y="1818"/>
                  </a:lnTo>
                  <a:lnTo>
                    <a:pt x="401" y="1763"/>
                  </a:lnTo>
                  <a:lnTo>
                    <a:pt x="392" y="1745"/>
                  </a:lnTo>
                  <a:lnTo>
                    <a:pt x="380" y="1728"/>
                  </a:lnTo>
                  <a:lnTo>
                    <a:pt x="364" y="1713"/>
                  </a:lnTo>
                  <a:lnTo>
                    <a:pt x="345" y="1702"/>
                  </a:lnTo>
                  <a:lnTo>
                    <a:pt x="327" y="1694"/>
                  </a:lnTo>
                  <a:lnTo>
                    <a:pt x="309" y="1692"/>
                  </a:lnTo>
                  <a:lnTo>
                    <a:pt x="173" y="1692"/>
                  </a:lnTo>
                  <a:lnTo>
                    <a:pt x="139" y="1688"/>
                  </a:lnTo>
                  <a:lnTo>
                    <a:pt x="105" y="1678"/>
                  </a:lnTo>
                  <a:lnTo>
                    <a:pt x="77" y="1662"/>
                  </a:lnTo>
                  <a:lnTo>
                    <a:pt x="51" y="1641"/>
                  </a:lnTo>
                  <a:lnTo>
                    <a:pt x="30" y="1615"/>
                  </a:lnTo>
                  <a:lnTo>
                    <a:pt x="14" y="1587"/>
                  </a:lnTo>
                  <a:lnTo>
                    <a:pt x="4" y="1554"/>
                  </a:lnTo>
                  <a:lnTo>
                    <a:pt x="0" y="1519"/>
                  </a:lnTo>
                  <a:lnTo>
                    <a:pt x="0" y="1298"/>
                  </a:lnTo>
                  <a:lnTo>
                    <a:pt x="4" y="1264"/>
                  </a:lnTo>
                  <a:lnTo>
                    <a:pt x="14" y="1231"/>
                  </a:lnTo>
                  <a:lnTo>
                    <a:pt x="30" y="1203"/>
                  </a:lnTo>
                  <a:lnTo>
                    <a:pt x="51" y="1176"/>
                  </a:lnTo>
                  <a:lnTo>
                    <a:pt x="77" y="1156"/>
                  </a:lnTo>
                  <a:lnTo>
                    <a:pt x="105" y="1140"/>
                  </a:lnTo>
                  <a:lnTo>
                    <a:pt x="139" y="1130"/>
                  </a:lnTo>
                  <a:lnTo>
                    <a:pt x="173" y="1126"/>
                  </a:lnTo>
                  <a:lnTo>
                    <a:pt x="309" y="1126"/>
                  </a:lnTo>
                  <a:lnTo>
                    <a:pt x="327" y="1124"/>
                  </a:lnTo>
                  <a:lnTo>
                    <a:pt x="345" y="1116"/>
                  </a:lnTo>
                  <a:lnTo>
                    <a:pt x="364" y="1105"/>
                  </a:lnTo>
                  <a:lnTo>
                    <a:pt x="380" y="1090"/>
                  </a:lnTo>
                  <a:lnTo>
                    <a:pt x="392" y="1073"/>
                  </a:lnTo>
                  <a:lnTo>
                    <a:pt x="401" y="1054"/>
                  </a:lnTo>
                  <a:lnTo>
                    <a:pt x="422" y="1000"/>
                  </a:lnTo>
                  <a:lnTo>
                    <a:pt x="446" y="947"/>
                  </a:lnTo>
                  <a:lnTo>
                    <a:pt x="453" y="927"/>
                  </a:lnTo>
                  <a:lnTo>
                    <a:pt x="456" y="906"/>
                  </a:lnTo>
                  <a:lnTo>
                    <a:pt x="455" y="884"/>
                  </a:lnTo>
                  <a:lnTo>
                    <a:pt x="451" y="864"/>
                  </a:lnTo>
                  <a:lnTo>
                    <a:pt x="443" y="846"/>
                  </a:lnTo>
                  <a:lnTo>
                    <a:pt x="432" y="831"/>
                  </a:lnTo>
                  <a:lnTo>
                    <a:pt x="335" y="735"/>
                  </a:lnTo>
                  <a:lnTo>
                    <a:pt x="318" y="713"/>
                  </a:lnTo>
                  <a:lnTo>
                    <a:pt x="303" y="691"/>
                  </a:lnTo>
                  <a:lnTo>
                    <a:pt x="293" y="666"/>
                  </a:lnTo>
                  <a:lnTo>
                    <a:pt x="287" y="639"/>
                  </a:lnTo>
                  <a:lnTo>
                    <a:pt x="285" y="613"/>
                  </a:lnTo>
                  <a:lnTo>
                    <a:pt x="287" y="586"/>
                  </a:lnTo>
                  <a:lnTo>
                    <a:pt x="293" y="560"/>
                  </a:lnTo>
                  <a:lnTo>
                    <a:pt x="303" y="535"/>
                  </a:lnTo>
                  <a:lnTo>
                    <a:pt x="318" y="512"/>
                  </a:lnTo>
                  <a:lnTo>
                    <a:pt x="335" y="491"/>
                  </a:lnTo>
                  <a:lnTo>
                    <a:pt x="491" y="335"/>
                  </a:lnTo>
                  <a:lnTo>
                    <a:pt x="512" y="317"/>
                  </a:lnTo>
                  <a:lnTo>
                    <a:pt x="536" y="303"/>
                  </a:lnTo>
                  <a:lnTo>
                    <a:pt x="560" y="293"/>
                  </a:lnTo>
                  <a:lnTo>
                    <a:pt x="586" y="286"/>
                  </a:lnTo>
                  <a:lnTo>
                    <a:pt x="614" y="284"/>
                  </a:lnTo>
                  <a:lnTo>
                    <a:pt x="641" y="286"/>
                  </a:lnTo>
                  <a:lnTo>
                    <a:pt x="667" y="293"/>
                  </a:lnTo>
                  <a:lnTo>
                    <a:pt x="692" y="303"/>
                  </a:lnTo>
                  <a:lnTo>
                    <a:pt x="715" y="317"/>
                  </a:lnTo>
                  <a:lnTo>
                    <a:pt x="736" y="335"/>
                  </a:lnTo>
                  <a:lnTo>
                    <a:pt x="832" y="431"/>
                  </a:lnTo>
                  <a:lnTo>
                    <a:pt x="846" y="441"/>
                  </a:lnTo>
                  <a:lnTo>
                    <a:pt x="863" y="449"/>
                  </a:lnTo>
                  <a:lnTo>
                    <a:pt x="881" y="454"/>
                  </a:lnTo>
                  <a:lnTo>
                    <a:pt x="901" y="456"/>
                  </a:lnTo>
                  <a:lnTo>
                    <a:pt x="919" y="454"/>
                  </a:lnTo>
                  <a:lnTo>
                    <a:pt x="935" y="450"/>
                  </a:lnTo>
                  <a:lnTo>
                    <a:pt x="948" y="446"/>
                  </a:lnTo>
                  <a:lnTo>
                    <a:pt x="1002" y="422"/>
                  </a:lnTo>
                  <a:lnTo>
                    <a:pt x="1056" y="400"/>
                  </a:lnTo>
                  <a:lnTo>
                    <a:pt x="1075" y="391"/>
                  </a:lnTo>
                  <a:lnTo>
                    <a:pt x="1092" y="378"/>
                  </a:lnTo>
                  <a:lnTo>
                    <a:pt x="1107" y="362"/>
                  </a:lnTo>
                  <a:lnTo>
                    <a:pt x="1118" y="344"/>
                  </a:lnTo>
                  <a:lnTo>
                    <a:pt x="1125" y="326"/>
                  </a:lnTo>
                  <a:lnTo>
                    <a:pt x="1129" y="308"/>
                  </a:lnTo>
                  <a:lnTo>
                    <a:pt x="1129" y="172"/>
                  </a:lnTo>
                  <a:lnTo>
                    <a:pt x="1132" y="138"/>
                  </a:lnTo>
                  <a:lnTo>
                    <a:pt x="1142" y="106"/>
                  </a:lnTo>
                  <a:lnTo>
                    <a:pt x="1158" y="76"/>
                  </a:lnTo>
                  <a:lnTo>
                    <a:pt x="1179" y="50"/>
                  </a:lnTo>
                  <a:lnTo>
                    <a:pt x="1205" y="29"/>
                  </a:lnTo>
                  <a:lnTo>
                    <a:pt x="1234" y="14"/>
                  </a:lnTo>
                  <a:lnTo>
                    <a:pt x="1267" y="3"/>
                  </a:lnTo>
                  <a:lnTo>
                    <a:pt x="13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101" name="Freeform 227"/>
            <p:cNvSpPr>
              <a:spLocks noEditPoints="1"/>
            </p:cNvSpPr>
            <p:nvPr/>
          </p:nvSpPr>
          <p:spPr bwMode="auto">
            <a:xfrm>
              <a:off x="4116" y="2102"/>
              <a:ext cx="490" cy="489"/>
            </a:xfrm>
            <a:custGeom>
              <a:avLst/>
              <a:gdLst>
                <a:gd name="T0" fmla="*/ 602 w 1469"/>
                <a:gd name="T1" fmla="*/ 552 h 1466"/>
                <a:gd name="T2" fmla="*/ 513 w 1469"/>
                <a:gd name="T3" fmla="*/ 697 h 1466"/>
                <a:gd name="T4" fmla="*/ 553 w 1469"/>
                <a:gd name="T5" fmla="*/ 866 h 1466"/>
                <a:gd name="T6" fmla="*/ 698 w 1469"/>
                <a:gd name="T7" fmla="*/ 954 h 1466"/>
                <a:gd name="T8" fmla="*/ 867 w 1469"/>
                <a:gd name="T9" fmla="*/ 915 h 1466"/>
                <a:gd name="T10" fmla="*/ 956 w 1469"/>
                <a:gd name="T11" fmla="*/ 770 h 1466"/>
                <a:gd name="T12" fmla="*/ 915 w 1469"/>
                <a:gd name="T13" fmla="*/ 601 h 1466"/>
                <a:gd name="T14" fmla="*/ 771 w 1469"/>
                <a:gd name="T15" fmla="*/ 512 h 1466"/>
                <a:gd name="T16" fmla="*/ 839 w 1469"/>
                <a:gd name="T17" fmla="*/ 12 h 1466"/>
                <a:gd name="T18" fmla="*/ 905 w 1469"/>
                <a:gd name="T19" fmla="*/ 115 h 1466"/>
                <a:gd name="T20" fmla="*/ 950 w 1469"/>
                <a:gd name="T21" fmla="*/ 213 h 1466"/>
                <a:gd name="T22" fmla="*/ 995 w 1469"/>
                <a:gd name="T23" fmla="*/ 227 h 1466"/>
                <a:gd name="T24" fmla="*/ 1069 w 1469"/>
                <a:gd name="T25" fmla="*/ 161 h 1466"/>
                <a:gd name="T26" fmla="*/ 1178 w 1469"/>
                <a:gd name="T27" fmla="*/ 151 h 1466"/>
                <a:gd name="T28" fmla="*/ 1320 w 1469"/>
                <a:gd name="T29" fmla="*/ 298 h 1466"/>
                <a:gd name="T30" fmla="*/ 1293 w 1469"/>
                <a:gd name="T31" fmla="*/ 416 h 1466"/>
                <a:gd name="T32" fmla="*/ 1255 w 1469"/>
                <a:gd name="T33" fmla="*/ 518 h 1466"/>
                <a:gd name="T34" fmla="*/ 1353 w 1469"/>
                <a:gd name="T35" fmla="*/ 563 h 1466"/>
                <a:gd name="T36" fmla="*/ 1457 w 1469"/>
                <a:gd name="T37" fmla="*/ 627 h 1466"/>
                <a:gd name="T38" fmla="*/ 1457 w 1469"/>
                <a:gd name="T39" fmla="*/ 839 h 1466"/>
                <a:gd name="T40" fmla="*/ 1353 w 1469"/>
                <a:gd name="T41" fmla="*/ 903 h 1466"/>
                <a:gd name="T42" fmla="*/ 1243 w 1469"/>
                <a:gd name="T43" fmla="*/ 977 h 1466"/>
                <a:gd name="T44" fmla="*/ 1309 w 1469"/>
                <a:gd name="T45" fmla="*/ 1071 h 1466"/>
                <a:gd name="T46" fmla="*/ 1309 w 1469"/>
                <a:gd name="T47" fmla="*/ 1192 h 1466"/>
                <a:gd name="T48" fmla="*/ 1156 w 1469"/>
                <a:gd name="T49" fmla="*/ 1323 h 1466"/>
                <a:gd name="T50" fmla="*/ 1052 w 1469"/>
                <a:gd name="T51" fmla="*/ 1291 h 1466"/>
                <a:gd name="T52" fmla="*/ 989 w 1469"/>
                <a:gd name="T53" fmla="*/ 1238 h 1466"/>
                <a:gd name="T54" fmla="*/ 922 w 1469"/>
                <a:gd name="T55" fmla="*/ 1265 h 1466"/>
                <a:gd name="T56" fmla="*/ 901 w 1469"/>
                <a:gd name="T57" fmla="*/ 1377 h 1466"/>
                <a:gd name="T58" fmla="*/ 816 w 1469"/>
                <a:gd name="T59" fmla="*/ 1463 h 1466"/>
                <a:gd name="T60" fmla="*/ 606 w 1469"/>
                <a:gd name="T61" fmla="*/ 1441 h 1466"/>
                <a:gd name="T62" fmla="*/ 563 w 1469"/>
                <a:gd name="T63" fmla="*/ 1284 h 1466"/>
                <a:gd name="T64" fmla="*/ 487 w 1469"/>
                <a:gd name="T65" fmla="*/ 1239 h 1466"/>
                <a:gd name="T66" fmla="*/ 466 w 1469"/>
                <a:gd name="T67" fmla="*/ 1242 h 1466"/>
                <a:gd name="T68" fmla="*/ 357 w 1469"/>
                <a:gd name="T69" fmla="*/ 1323 h 1466"/>
                <a:gd name="T70" fmla="*/ 254 w 1469"/>
                <a:gd name="T71" fmla="*/ 1291 h 1466"/>
                <a:gd name="T72" fmla="*/ 142 w 1469"/>
                <a:gd name="T73" fmla="*/ 1131 h 1466"/>
                <a:gd name="T74" fmla="*/ 224 w 1469"/>
                <a:gd name="T75" fmla="*/ 1002 h 1466"/>
                <a:gd name="T76" fmla="*/ 202 w 1469"/>
                <a:gd name="T77" fmla="*/ 920 h 1466"/>
                <a:gd name="T78" fmla="*/ 88 w 1469"/>
                <a:gd name="T79" fmla="*/ 901 h 1466"/>
                <a:gd name="T80" fmla="*/ 2 w 1469"/>
                <a:gd name="T81" fmla="*/ 814 h 1466"/>
                <a:gd name="T82" fmla="*/ 25 w 1469"/>
                <a:gd name="T83" fmla="*/ 607 h 1466"/>
                <a:gd name="T84" fmla="*/ 183 w 1469"/>
                <a:gd name="T85" fmla="*/ 563 h 1466"/>
                <a:gd name="T86" fmla="*/ 225 w 1469"/>
                <a:gd name="T87" fmla="*/ 489 h 1466"/>
                <a:gd name="T88" fmla="*/ 159 w 1469"/>
                <a:gd name="T89" fmla="*/ 396 h 1466"/>
                <a:gd name="T90" fmla="*/ 159 w 1469"/>
                <a:gd name="T91" fmla="*/ 275 h 1466"/>
                <a:gd name="T92" fmla="*/ 313 w 1469"/>
                <a:gd name="T93" fmla="*/ 144 h 1466"/>
                <a:gd name="T94" fmla="*/ 417 w 1469"/>
                <a:gd name="T95" fmla="*/ 176 h 1466"/>
                <a:gd name="T96" fmla="*/ 479 w 1469"/>
                <a:gd name="T97" fmla="*/ 228 h 1466"/>
                <a:gd name="T98" fmla="*/ 547 w 1469"/>
                <a:gd name="T99" fmla="*/ 202 h 1466"/>
                <a:gd name="T100" fmla="*/ 567 w 1469"/>
                <a:gd name="T101" fmla="*/ 89 h 1466"/>
                <a:gd name="T102" fmla="*/ 652 w 1469"/>
                <a:gd name="T103" fmla="*/ 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69" h="1466">
                  <a:moveTo>
                    <a:pt x="734" y="509"/>
                  </a:moveTo>
                  <a:lnTo>
                    <a:pt x="698" y="512"/>
                  </a:lnTo>
                  <a:lnTo>
                    <a:pt x="664" y="520"/>
                  </a:lnTo>
                  <a:lnTo>
                    <a:pt x="630" y="534"/>
                  </a:lnTo>
                  <a:lnTo>
                    <a:pt x="602" y="552"/>
                  </a:lnTo>
                  <a:lnTo>
                    <a:pt x="576" y="575"/>
                  </a:lnTo>
                  <a:lnTo>
                    <a:pt x="553" y="601"/>
                  </a:lnTo>
                  <a:lnTo>
                    <a:pt x="535" y="631"/>
                  </a:lnTo>
                  <a:lnTo>
                    <a:pt x="521" y="663"/>
                  </a:lnTo>
                  <a:lnTo>
                    <a:pt x="513" y="697"/>
                  </a:lnTo>
                  <a:lnTo>
                    <a:pt x="509" y="733"/>
                  </a:lnTo>
                  <a:lnTo>
                    <a:pt x="513" y="770"/>
                  </a:lnTo>
                  <a:lnTo>
                    <a:pt x="521" y="804"/>
                  </a:lnTo>
                  <a:lnTo>
                    <a:pt x="535" y="836"/>
                  </a:lnTo>
                  <a:lnTo>
                    <a:pt x="553" y="866"/>
                  </a:lnTo>
                  <a:lnTo>
                    <a:pt x="576" y="892"/>
                  </a:lnTo>
                  <a:lnTo>
                    <a:pt x="602" y="915"/>
                  </a:lnTo>
                  <a:lnTo>
                    <a:pt x="630" y="933"/>
                  </a:lnTo>
                  <a:lnTo>
                    <a:pt x="664" y="945"/>
                  </a:lnTo>
                  <a:lnTo>
                    <a:pt x="698" y="954"/>
                  </a:lnTo>
                  <a:lnTo>
                    <a:pt x="734" y="958"/>
                  </a:lnTo>
                  <a:lnTo>
                    <a:pt x="771" y="954"/>
                  </a:lnTo>
                  <a:lnTo>
                    <a:pt x="805" y="945"/>
                  </a:lnTo>
                  <a:lnTo>
                    <a:pt x="837" y="933"/>
                  </a:lnTo>
                  <a:lnTo>
                    <a:pt x="867" y="915"/>
                  </a:lnTo>
                  <a:lnTo>
                    <a:pt x="893" y="892"/>
                  </a:lnTo>
                  <a:lnTo>
                    <a:pt x="915" y="866"/>
                  </a:lnTo>
                  <a:lnTo>
                    <a:pt x="933" y="836"/>
                  </a:lnTo>
                  <a:lnTo>
                    <a:pt x="947" y="804"/>
                  </a:lnTo>
                  <a:lnTo>
                    <a:pt x="956" y="770"/>
                  </a:lnTo>
                  <a:lnTo>
                    <a:pt x="958" y="733"/>
                  </a:lnTo>
                  <a:lnTo>
                    <a:pt x="956" y="697"/>
                  </a:lnTo>
                  <a:lnTo>
                    <a:pt x="947" y="663"/>
                  </a:lnTo>
                  <a:lnTo>
                    <a:pt x="933" y="631"/>
                  </a:lnTo>
                  <a:lnTo>
                    <a:pt x="915" y="601"/>
                  </a:lnTo>
                  <a:lnTo>
                    <a:pt x="893" y="575"/>
                  </a:lnTo>
                  <a:lnTo>
                    <a:pt x="867" y="552"/>
                  </a:lnTo>
                  <a:lnTo>
                    <a:pt x="837" y="534"/>
                  </a:lnTo>
                  <a:lnTo>
                    <a:pt x="805" y="520"/>
                  </a:lnTo>
                  <a:lnTo>
                    <a:pt x="771" y="512"/>
                  </a:lnTo>
                  <a:lnTo>
                    <a:pt x="734" y="509"/>
                  </a:lnTo>
                  <a:close/>
                  <a:moveTo>
                    <a:pt x="678" y="0"/>
                  </a:moveTo>
                  <a:lnTo>
                    <a:pt x="789" y="0"/>
                  </a:lnTo>
                  <a:lnTo>
                    <a:pt x="816" y="3"/>
                  </a:lnTo>
                  <a:lnTo>
                    <a:pt x="839" y="12"/>
                  </a:lnTo>
                  <a:lnTo>
                    <a:pt x="861" y="25"/>
                  </a:lnTo>
                  <a:lnTo>
                    <a:pt x="879" y="44"/>
                  </a:lnTo>
                  <a:lnTo>
                    <a:pt x="893" y="64"/>
                  </a:lnTo>
                  <a:lnTo>
                    <a:pt x="901" y="89"/>
                  </a:lnTo>
                  <a:lnTo>
                    <a:pt x="905" y="115"/>
                  </a:lnTo>
                  <a:lnTo>
                    <a:pt x="905" y="183"/>
                  </a:lnTo>
                  <a:lnTo>
                    <a:pt x="907" y="189"/>
                  </a:lnTo>
                  <a:lnTo>
                    <a:pt x="913" y="196"/>
                  </a:lnTo>
                  <a:lnTo>
                    <a:pt x="922" y="202"/>
                  </a:lnTo>
                  <a:lnTo>
                    <a:pt x="950" y="213"/>
                  </a:lnTo>
                  <a:lnTo>
                    <a:pt x="978" y="226"/>
                  </a:lnTo>
                  <a:lnTo>
                    <a:pt x="981" y="227"/>
                  </a:lnTo>
                  <a:lnTo>
                    <a:pt x="986" y="227"/>
                  </a:lnTo>
                  <a:lnTo>
                    <a:pt x="989" y="228"/>
                  </a:lnTo>
                  <a:lnTo>
                    <a:pt x="995" y="227"/>
                  </a:lnTo>
                  <a:lnTo>
                    <a:pt x="998" y="226"/>
                  </a:lnTo>
                  <a:lnTo>
                    <a:pt x="1002" y="225"/>
                  </a:lnTo>
                  <a:lnTo>
                    <a:pt x="1004" y="224"/>
                  </a:lnTo>
                  <a:lnTo>
                    <a:pt x="1052" y="176"/>
                  </a:lnTo>
                  <a:lnTo>
                    <a:pt x="1069" y="161"/>
                  </a:lnTo>
                  <a:lnTo>
                    <a:pt x="1088" y="151"/>
                  </a:lnTo>
                  <a:lnTo>
                    <a:pt x="1110" y="144"/>
                  </a:lnTo>
                  <a:lnTo>
                    <a:pt x="1133" y="143"/>
                  </a:lnTo>
                  <a:lnTo>
                    <a:pt x="1156" y="144"/>
                  </a:lnTo>
                  <a:lnTo>
                    <a:pt x="1178" y="151"/>
                  </a:lnTo>
                  <a:lnTo>
                    <a:pt x="1197" y="161"/>
                  </a:lnTo>
                  <a:lnTo>
                    <a:pt x="1214" y="176"/>
                  </a:lnTo>
                  <a:lnTo>
                    <a:pt x="1293" y="253"/>
                  </a:lnTo>
                  <a:lnTo>
                    <a:pt x="1309" y="275"/>
                  </a:lnTo>
                  <a:lnTo>
                    <a:pt x="1320" y="298"/>
                  </a:lnTo>
                  <a:lnTo>
                    <a:pt x="1326" y="323"/>
                  </a:lnTo>
                  <a:lnTo>
                    <a:pt x="1326" y="348"/>
                  </a:lnTo>
                  <a:lnTo>
                    <a:pt x="1320" y="372"/>
                  </a:lnTo>
                  <a:lnTo>
                    <a:pt x="1309" y="396"/>
                  </a:lnTo>
                  <a:lnTo>
                    <a:pt x="1293" y="416"/>
                  </a:lnTo>
                  <a:lnTo>
                    <a:pt x="1245" y="464"/>
                  </a:lnTo>
                  <a:lnTo>
                    <a:pt x="1242" y="471"/>
                  </a:lnTo>
                  <a:lnTo>
                    <a:pt x="1240" y="480"/>
                  </a:lnTo>
                  <a:lnTo>
                    <a:pt x="1243" y="489"/>
                  </a:lnTo>
                  <a:lnTo>
                    <a:pt x="1255" y="518"/>
                  </a:lnTo>
                  <a:lnTo>
                    <a:pt x="1267" y="546"/>
                  </a:lnTo>
                  <a:lnTo>
                    <a:pt x="1271" y="554"/>
                  </a:lnTo>
                  <a:lnTo>
                    <a:pt x="1279" y="561"/>
                  </a:lnTo>
                  <a:lnTo>
                    <a:pt x="1286" y="563"/>
                  </a:lnTo>
                  <a:lnTo>
                    <a:pt x="1353" y="563"/>
                  </a:lnTo>
                  <a:lnTo>
                    <a:pt x="1380" y="566"/>
                  </a:lnTo>
                  <a:lnTo>
                    <a:pt x="1404" y="575"/>
                  </a:lnTo>
                  <a:lnTo>
                    <a:pt x="1425" y="588"/>
                  </a:lnTo>
                  <a:lnTo>
                    <a:pt x="1444" y="607"/>
                  </a:lnTo>
                  <a:lnTo>
                    <a:pt x="1457" y="627"/>
                  </a:lnTo>
                  <a:lnTo>
                    <a:pt x="1465" y="652"/>
                  </a:lnTo>
                  <a:lnTo>
                    <a:pt x="1469" y="679"/>
                  </a:lnTo>
                  <a:lnTo>
                    <a:pt x="1469" y="788"/>
                  </a:lnTo>
                  <a:lnTo>
                    <a:pt x="1465" y="814"/>
                  </a:lnTo>
                  <a:lnTo>
                    <a:pt x="1457" y="839"/>
                  </a:lnTo>
                  <a:lnTo>
                    <a:pt x="1444" y="860"/>
                  </a:lnTo>
                  <a:lnTo>
                    <a:pt x="1425" y="878"/>
                  </a:lnTo>
                  <a:lnTo>
                    <a:pt x="1404" y="892"/>
                  </a:lnTo>
                  <a:lnTo>
                    <a:pt x="1380" y="901"/>
                  </a:lnTo>
                  <a:lnTo>
                    <a:pt x="1353" y="903"/>
                  </a:lnTo>
                  <a:lnTo>
                    <a:pt x="1286" y="903"/>
                  </a:lnTo>
                  <a:lnTo>
                    <a:pt x="1279" y="905"/>
                  </a:lnTo>
                  <a:lnTo>
                    <a:pt x="1271" y="912"/>
                  </a:lnTo>
                  <a:lnTo>
                    <a:pt x="1267" y="920"/>
                  </a:lnTo>
                  <a:lnTo>
                    <a:pt x="1243" y="977"/>
                  </a:lnTo>
                  <a:lnTo>
                    <a:pt x="1240" y="986"/>
                  </a:lnTo>
                  <a:lnTo>
                    <a:pt x="1242" y="995"/>
                  </a:lnTo>
                  <a:lnTo>
                    <a:pt x="1245" y="1002"/>
                  </a:lnTo>
                  <a:lnTo>
                    <a:pt x="1293" y="1050"/>
                  </a:lnTo>
                  <a:lnTo>
                    <a:pt x="1309" y="1071"/>
                  </a:lnTo>
                  <a:lnTo>
                    <a:pt x="1320" y="1094"/>
                  </a:lnTo>
                  <a:lnTo>
                    <a:pt x="1326" y="1119"/>
                  </a:lnTo>
                  <a:lnTo>
                    <a:pt x="1326" y="1144"/>
                  </a:lnTo>
                  <a:lnTo>
                    <a:pt x="1320" y="1169"/>
                  </a:lnTo>
                  <a:lnTo>
                    <a:pt x="1309" y="1192"/>
                  </a:lnTo>
                  <a:lnTo>
                    <a:pt x="1293" y="1213"/>
                  </a:lnTo>
                  <a:lnTo>
                    <a:pt x="1214" y="1291"/>
                  </a:lnTo>
                  <a:lnTo>
                    <a:pt x="1197" y="1306"/>
                  </a:lnTo>
                  <a:lnTo>
                    <a:pt x="1178" y="1316"/>
                  </a:lnTo>
                  <a:lnTo>
                    <a:pt x="1156" y="1323"/>
                  </a:lnTo>
                  <a:lnTo>
                    <a:pt x="1133" y="1324"/>
                  </a:lnTo>
                  <a:lnTo>
                    <a:pt x="1110" y="1323"/>
                  </a:lnTo>
                  <a:lnTo>
                    <a:pt x="1088" y="1316"/>
                  </a:lnTo>
                  <a:lnTo>
                    <a:pt x="1069" y="1306"/>
                  </a:lnTo>
                  <a:lnTo>
                    <a:pt x="1052" y="1291"/>
                  </a:lnTo>
                  <a:lnTo>
                    <a:pt x="1004" y="1243"/>
                  </a:lnTo>
                  <a:lnTo>
                    <a:pt x="1002" y="1242"/>
                  </a:lnTo>
                  <a:lnTo>
                    <a:pt x="998" y="1241"/>
                  </a:lnTo>
                  <a:lnTo>
                    <a:pt x="995" y="1239"/>
                  </a:lnTo>
                  <a:lnTo>
                    <a:pt x="989" y="1238"/>
                  </a:lnTo>
                  <a:lnTo>
                    <a:pt x="986" y="1239"/>
                  </a:lnTo>
                  <a:lnTo>
                    <a:pt x="981" y="1239"/>
                  </a:lnTo>
                  <a:lnTo>
                    <a:pt x="978" y="1241"/>
                  </a:lnTo>
                  <a:lnTo>
                    <a:pt x="950" y="1253"/>
                  </a:lnTo>
                  <a:lnTo>
                    <a:pt x="922" y="1265"/>
                  </a:lnTo>
                  <a:lnTo>
                    <a:pt x="913" y="1270"/>
                  </a:lnTo>
                  <a:lnTo>
                    <a:pt x="907" y="1277"/>
                  </a:lnTo>
                  <a:lnTo>
                    <a:pt x="905" y="1284"/>
                  </a:lnTo>
                  <a:lnTo>
                    <a:pt x="905" y="1351"/>
                  </a:lnTo>
                  <a:lnTo>
                    <a:pt x="901" y="1377"/>
                  </a:lnTo>
                  <a:lnTo>
                    <a:pt x="893" y="1402"/>
                  </a:lnTo>
                  <a:lnTo>
                    <a:pt x="879" y="1423"/>
                  </a:lnTo>
                  <a:lnTo>
                    <a:pt x="861" y="1441"/>
                  </a:lnTo>
                  <a:lnTo>
                    <a:pt x="839" y="1455"/>
                  </a:lnTo>
                  <a:lnTo>
                    <a:pt x="816" y="1463"/>
                  </a:lnTo>
                  <a:lnTo>
                    <a:pt x="789" y="1466"/>
                  </a:lnTo>
                  <a:lnTo>
                    <a:pt x="678" y="1466"/>
                  </a:lnTo>
                  <a:lnTo>
                    <a:pt x="652" y="1463"/>
                  </a:lnTo>
                  <a:lnTo>
                    <a:pt x="628" y="1455"/>
                  </a:lnTo>
                  <a:lnTo>
                    <a:pt x="606" y="1441"/>
                  </a:lnTo>
                  <a:lnTo>
                    <a:pt x="589" y="1423"/>
                  </a:lnTo>
                  <a:lnTo>
                    <a:pt x="576" y="1402"/>
                  </a:lnTo>
                  <a:lnTo>
                    <a:pt x="567" y="1377"/>
                  </a:lnTo>
                  <a:lnTo>
                    <a:pt x="563" y="1351"/>
                  </a:lnTo>
                  <a:lnTo>
                    <a:pt x="563" y="1284"/>
                  </a:lnTo>
                  <a:lnTo>
                    <a:pt x="561" y="1277"/>
                  </a:lnTo>
                  <a:lnTo>
                    <a:pt x="555" y="1270"/>
                  </a:lnTo>
                  <a:lnTo>
                    <a:pt x="547" y="1265"/>
                  </a:lnTo>
                  <a:lnTo>
                    <a:pt x="490" y="1241"/>
                  </a:lnTo>
                  <a:lnTo>
                    <a:pt x="487" y="1239"/>
                  </a:lnTo>
                  <a:lnTo>
                    <a:pt x="483" y="1239"/>
                  </a:lnTo>
                  <a:lnTo>
                    <a:pt x="479" y="1238"/>
                  </a:lnTo>
                  <a:lnTo>
                    <a:pt x="474" y="1239"/>
                  </a:lnTo>
                  <a:lnTo>
                    <a:pt x="469" y="1241"/>
                  </a:lnTo>
                  <a:lnTo>
                    <a:pt x="466" y="1242"/>
                  </a:lnTo>
                  <a:lnTo>
                    <a:pt x="465" y="1243"/>
                  </a:lnTo>
                  <a:lnTo>
                    <a:pt x="417" y="1291"/>
                  </a:lnTo>
                  <a:lnTo>
                    <a:pt x="399" y="1306"/>
                  </a:lnTo>
                  <a:lnTo>
                    <a:pt x="379" y="1316"/>
                  </a:lnTo>
                  <a:lnTo>
                    <a:pt x="357" y="1323"/>
                  </a:lnTo>
                  <a:lnTo>
                    <a:pt x="335" y="1324"/>
                  </a:lnTo>
                  <a:lnTo>
                    <a:pt x="313" y="1323"/>
                  </a:lnTo>
                  <a:lnTo>
                    <a:pt x="291" y="1316"/>
                  </a:lnTo>
                  <a:lnTo>
                    <a:pt x="271" y="1306"/>
                  </a:lnTo>
                  <a:lnTo>
                    <a:pt x="254" y="1291"/>
                  </a:lnTo>
                  <a:lnTo>
                    <a:pt x="176" y="1213"/>
                  </a:lnTo>
                  <a:lnTo>
                    <a:pt x="161" y="1195"/>
                  </a:lnTo>
                  <a:lnTo>
                    <a:pt x="151" y="1176"/>
                  </a:lnTo>
                  <a:lnTo>
                    <a:pt x="144" y="1154"/>
                  </a:lnTo>
                  <a:lnTo>
                    <a:pt x="142" y="1131"/>
                  </a:lnTo>
                  <a:lnTo>
                    <a:pt x="144" y="1108"/>
                  </a:lnTo>
                  <a:lnTo>
                    <a:pt x="151" y="1088"/>
                  </a:lnTo>
                  <a:lnTo>
                    <a:pt x="161" y="1067"/>
                  </a:lnTo>
                  <a:lnTo>
                    <a:pt x="176" y="1050"/>
                  </a:lnTo>
                  <a:lnTo>
                    <a:pt x="224" y="1002"/>
                  </a:lnTo>
                  <a:lnTo>
                    <a:pt x="226" y="995"/>
                  </a:lnTo>
                  <a:lnTo>
                    <a:pt x="227" y="986"/>
                  </a:lnTo>
                  <a:lnTo>
                    <a:pt x="225" y="977"/>
                  </a:lnTo>
                  <a:lnTo>
                    <a:pt x="212" y="949"/>
                  </a:lnTo>
                  <a:lnTo>
                    <a:pt x="202" y="920"/>
                  </a:lnTo>
                  <a:lnTo>
                    <a:pt x="196" y="912"/>
                  </a:lnTo>
                  <a:lnTo>
                    <a:pt x="188" y="905"/>
                  </a:lnTo>
                  <a:lnTo>
                    <a:pt x="183" y="903"/>
                  </a:lnTo>
                  <a:lnTo>
                    <a:pt x="114" y="903"/>
                  </a:lnTo>
                  <a:lnTo>
                    <a:pt x="88" y="901"/>
                  </a:lnTo>
                  <a:lnTo>
                    <a:pt x="64" y="892"/>
                  </a:lnTo>
                  <a:lnTo>
                    <a:pt x="42" y="878"/>
                  </a:lnTo>
                  <a:lnTo>
                    <a:pt x="25" y="860"/>
                  </a:lnTo>
                  <a:lnTo>
                    <a:pt x="11" y="839"/>
                  </a:lnTo>
                  <a:lnTo>
                    <a:pt x="2" y="814"/>
                  </a:lnTo>
                  <a:lnTo>
                    <a:pt x="0" y="788"/>
                  </a:lnTo>
                  <a:lnTo>
                    <a:pt x="0" y="679"/>
                  </a:lnTo>
                  <a:lnTo>
                    <a:pt x="2" y="652"/>
                  </a:lnTo>
                  <a:lnTo>
                    <a:pt x="11" y="627"/>
                  </a:lnTo>
                  <a:lnTo>
                    <a:pt x="25" y="607"/>
                  </a:lnTo>
                  <a:lnTo>
                    <a:pt x="42" y="588"/>
                  </a:lnTo>
                  <a:lnTo>
                    <a:pt x="64" y="575"/>
                  </a:lnTo>
                  <a:lnTo>
                    <a:pt x="88" y="566"/>
                  </a:lnTo>
                  <a:lnTo>
                    <a:pt x="114" y="563"/>
                  </a:lnTo>
                  <a:lnTo>
                    <a:pt x="183" y="563"/>
                  </a:lnTo>
                  <a:lnTo>
                    <a:pt x="188" y="561"/>
                  </a:lnTo>
                  <a:lnTo>
                    <a:pt x="196" y="554"/>
                  </a:lnTo>
                  <a:lnTo>
                    <a:pt x="202" y="546"/>
                  </a:lnTo>
                  <a:lnTo>
                    <a:pt x="212" y="518"/>
                  </a:lnTo>
                  <a:lnTo>
                    <a:pt x="225" y="489"/>
                  </a:lnTo>
                  <a:lnTo>
                    <a:pt x="227" y="480"/>
                  </a:lnTo>
                  <a:lnTo>
                    <a:pt x="226" y="471"/>
                  </a:lnTo>
                  <a:lnTo>
                    <a:pt x="224" y="464"/>
                  </a:lnTo>
                  <a:lnTo>
                    <a:pt x="176" y="416"/>
                  </a:lnTo>
                  <a:lnTo>
                    <a:pt x="159" y="396"/>
                  </a:lnTo>
                  <a:lnTo>
                    <a:pt x="148" y="372"/>
                  </a:lnTo>
                  <a:lnTo>
                    <a:pt x="143" y="348"/>
                  </a:lnTo>
                  <a:lnTo>
                    <a:pt x="143" y="323"/>
                  </a:lnTo>
                  <a:lnTo>
                    <a:pt x="148" y="298"/>
                  </a:lnTo>
                  <a:lnTo>
                    <a:pt x="159" y="275"/>
                  </a:lnTo>
                  <a:lnTo>
                    <a:pt x="176" y="253"/>
                  </a:lnTo>
                  <a:lnTo>
                    <a:pt x="254" y="176"/>
                  </a:lnTo>
                  <a:lnTo>
                    <a:pt x="271" y="161"/>
                  </a:lnTo>
                  <a:lnTo>
                    <a:pt x="291" y="151"/>
                  </a:lnTo>
                  <a:lnTo>
                    <a:pt x="313" y="144"/>
                  </a:lnTo>
                  <a:lnTo>
                    <a:pt x="335" y="143"/>
                  </a:lnTo>
                  <a:lnTo>
                    <a:pt x="357" y="144"/>
                  </a:lnTo>
                  <a:lnTo>
                    <a:pt x="379" y="151"/>
                  </a:lnTo>
                  <a:lnTo>
                    <a:pt x="399" y="161"/>
                  </a:lnTo>
                  <a:lnTo>
                    <a:pt x="417" y="176"/>
                  </a:lnTo>
                  <a:lnTo>
                    <a:pt x="465" y="224"/>
                  </a:lnTo>
                  <a:lnTo>
                    <a:pt x="466" y="225"/>
                  </a:lnTo>
                  <a:lnTo>
                    <a:pt x="469" y="226"/>
                  </a:lnTo>
                  <a:lnTo>
                    <a:pt x="474" y="227"/>
                  </a:lnTo>
                  <a:lnTo>
                    <a:pt x="479" y="228"/>
                  </a:lnTo>
                  <a:lnTo>
                    <a:pt x="483" y="227"/>
                  </a:lnTo>
                  <a:lnTo>
                    <a:pt x="487" y="227"/>
                  </a:lnTo>
                  <a:lnTo>
                    <a:pt x="490" y="226"/>
                  </a:lnTo>
                  <a:lnTo>
                    <a:pt x="519" y="213"/>
                  </a:lnTo>
                  <a:lnTo>
                    <a:pt x="547" y="202"/>
                  </a:lnTo>
                  <a:lnTo>
                    <a:pt x="555" y="196"/>
                  </a:lnTo>
                  <a:lnTo>
                    <a:pt x="561" y="189"/>
                  </a:lnTo>
                  <a:lnTo>
                    <a:pt x="563" y="183"/>
                  </a:lnTo>
                  <a:lnTo>
                    <a:pt x="563" y="115"/>
                  </a:lnTo>
                  <a:lnTo>
                    <a:pt x="567" y="89"/>
                  </a:lnTo>
                  <a:lnTo>
                    <a:pt x="576" y="64"/>
                  </a:lnTo>
                  <a:lnTo>
                    <a:pt x="589" y="44"/>
                  </a:lnTo>
                  <a:lnTo>
                    <a:pt x="606" y="25"/>
                  </a:lnTo>
                  <a:lnTo>
                    <a:pt x="628" y="12"/>
                  </a:lnTo>
                  <a:lnTo>
                    <a:pt x="652" y="3"/>
                  </a:lnTo>
                  <a:lnTo>
                    <a:pt x="6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</p:grpSp>
      <p:sp>
        <p:nvSpPr>
          <p:cNvPr id="69" name="Title 2">
            <a:extLst>
              <a:ext uri="{FF2B5EF4-FFF2-40B4-BE49-F238E27FC236}">
                <a16:creationId xmlns:a16="http://schemas.microsoft.com/office/drawing/2014/main" id="{F7FAD1FC-6222-4D58-8C8A-107FDA3B100F}"/>
              </a:ext>
            </a:extLst>
          </p:cNvPr>
          <p:cNvSpPr txBox="1">
            <a:spLocks/>
          </p:cNvSpPr>
          <p:nvPr/>
        </p:nvSpPr>
        <p:spPr>
          <a:xfrm>
            <a:off x="516642" y="556710"/>
            <a:ext cx="11140564" cy="6594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800" b="1" dirty="0">
                <a:solidFill>
                  <a:schemeClr val="bg1"/>
                </a:solidFill>
              </a:rPr>
              <a:t>Виконання програми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71" name="Freeform 68">
            <a:extLst>
              <a:ext uri="{FF2B5EF4-FFF2-40B4-BE49-F238E27FC236}">
                <a16:creationId xmlns:a16="http://schemas.microsoft.com/office/drawing/2014/main" id="{A2C8609B-7E59-48A7-AD50-D089AB61920F}"/>
              </a:ext>
            </a:extLst>
          </p:cNvPr>
          <p:cNvSpPr>
            <a:spLocks noEditPoints="1"/>
          </p:cNvSpPr>
          <p:nvPr/>
        </p:nvSpPr>
        <p:spPr bwMode="auto">
          <a:xfrm>
            <a:off x="8923558" y="3705624"/>
            <a:ext cx="394062" cy="368842"/>
          </a:xfrm>
          <a:custGeom>
            <a:avLst/>
            <a:gdLst>
              <a:gd name="T0" fmla="*/ 27 w 139"/>
              <a:gd name="T1" fmla="*/ 10 h 160"/>
              <a:gd name="T2" fmla="*/ 20 w 139"/>
              <a:gd name="T3" fmla="*/ 17 h 160"/>
              <a:gd name="T4" fmla="*/ 21 w 139"/>
              <a:gd name="T5" fmla="*/ 26 h 160"/>
              <a:gd name="T6" fmla="*/ 28 w 139"/>
              <a:gd name="T7" fmla="*/ 30 h 160"/>
              <a:gd name="T8" fmla="*/ 35 w 139"/>
              <a:gd name="T9" fmla="*/ 28 h 160"/>
              <a:gd name="T10" fmla="*/ 39 w 139"/>
              <a:gd name="T11" fmla="*/ 21 h 160"/>
              <a:gd name="T12" fmla="*/ 37 w 139"/>
              <a:gd name="T13" fmla="*/ 9 h 160"/>
              <a:gd name="T14" fmla="*/ 31 w 139"/>
              <a:gd name="T15" fmla="*/ 1 h 160"/>
              <a:gd name="T16" fmla="*/ 70 w 139"/>
              <a:gd name="T17" fmla="*/ 0 h 160"/>
              <a:gd name="T18" fmla="*/ 65 w 139"/>
              <a:gd name="T19" fmla="*/ 11 h 160"/>
              <a:gd name="T20" fmla="*/ 60 w 139"/>
              <a:gd name="T21" fmla="*/ 20 h 160"/>
              <a:gd name="T22" fmla="*/ 62 w 139"/>
              <a:gd name="T23" fmla="*/ 27 h 160"/>
              <a:gd name="T24" fmla="*/ 70 w 139"/>
              <a:gd name="T25" fmla="*/ 30 h 160"/>
              <a:gd name="T26" fmla="*/ 77 w 139"/>
              <a:gd name="T27" fmla="*/ 27 h 160"/>
              <a:gd name="T28" fmla="*/ 79 w 139"/>
              <a:gd name="T29" fmla="*/ 18 h 160"/>
              <a:gd name="T30" fmla="*/ 76 w 139"/>
              <a:gd name="T31" fmla="*/ 6 h 160"/>
              <a:gd name="T32" fmla="*/ 70 w 139"/>
              <a:gd name="T33" fmla="*/ 0 h 160"/>
              <a:gd name="T34" fmla="*/ 109 w 139"/>
              <a:gd name="T35" fmla="*/ 4 h 160"/>
              <a:gd name="T36" fmla="*/ 103 w 139"/>
              <a:gd name="T37" fmla="*/ 13 h 160"/>
              <a:gd name="T38" fmla="*/ 100 w 139"/>
              <a:gd name="T39" fmla="*/ 22 h 160"/>
              <a:gd name="T40" fmla="*/ 104 w 139"/>
              <a:gd name="T41" fmla="*/ 28 h 160"/>
              <a:gd name="T42" fmla="*/ 111 w 139"/>
              <a:gd name="T43" fmla="*/ 30 h 160"/>
              <a:gd name="T44" fmla="*/ 118 w 139"/>
              <a:gd name="T45" fmla="*/ 25 h 160"/>
              <a:gd name="T46" fmla="*/ 119 w 139"/>
              <a:gd name="T47" fmla="*/ 15 h 160"/>
              <a:gd name="T48" fmla="*/ 114 w 139"/>
              <a:gd name="T49" fmla="*/ 4 h 160"/>
              <a:gd name="T50" fmla="*/ 109 w 139"/>
              <a:gd name="T51" fmla="*/ 0 h 160"/>
              <a:gd name="T52" fmla="*/ 15 w 139"/>
              <a:gd name="T53" fmla="*/ 80 h 160"/>
              <a:gd name="T54" fmla="*/ 4 w 139"/>
              <a:gd name="T55" fmla="*/ 85 h 160"/>
              <a:gd name="T56" fmla="*/ 0 w 139"/>
              <a:gd name="T57" fmla="*/ 95 h 160"/>
              <a:gd name="T58" fmla="*/ 7 w 139"/>
              <a:gd name="T59" fmla="*/ 117 h 160"/>
              <a:gd name="T60" fmla="*/ 19 w 139"/>
              <a:gd name="T61" fmla="*/ 111 h 160"/>
              <a:gd name="T62" fmla="*/ 34 w 139"/>
              <a:gd name="T63" fmla="*/ 113 h 160"/>
              <a:gd name="T64" fmla="*/ 43 w 139"/>
              <a:gd name="T65" fmla="*/ 120 h 160"/>
              <a:gd name="T66" fmla="*/ 56 w 139"/>
              <a:gd name="T67" fmla="*/ 115 h 160"/>
              <a:gd name="T68" fmla="*/ 70 w 139"/>
              <a:gd name="T69" fmla="*/ 110 h 160"/>
              <a:gd name="T70" fmla="*/ 83 w 139"/>
              <a:gd name="T71" fmla="*/ 115 h 160"/>
              <a:gd name="T72" fmla="*/ 96 w 139"/>
              <a:gd name="T73" fmla="*/ 120 h 160"/>
              <a:gd name="T74" fmla="*/ 108 w 139"/>
              <a:gd name="T75" fmla="*/ 112 h 160"/>
              <a:gd name="T76" fmla="*/ 124 w 139"/>
              <a:gd name="T77" fmla="*/ 112 h 160"/>
              <a:gd name="T78" fmla="*/ 134 w 139"/>
              <a:gd name="T79" fmla="*/ 119 h 160"/>
              <a:gd name="T80" fmla="*/ 139 w 139"/>
              <a:gd name="T81" fmla="*/ 92 h 160"/>
              <a:gd name="T82" fmla="*/ 133 w 139"/>
              <a:gd name="T83" fmla="*/ 83 h 160"/>
              <a:gd name="T84" fmla="*/ 119 w 139"/>
              <a:gd name="T85" fmla="*/ 80 h 160"/>
              <a:gd name="T86" fmla="*/ 80 w 139"/>
              <a:gd name="T87" fmla="*/ 80 h 160"/>
              <a:gd name="T88" fmla="*/ 40 w 139"/>
              <a:gd name="T89" fmla="*/ 80 h 160"/>
              <a:gd name="T90" fmla="*/ 23 w 139"/>
              <a:gd name="T91" fmla="*/ 120 h 160"/>
              <a:gd name="T92" fmla="*/ 13 w 139"/>
              <a:gd name="T93" fmla="*/ 125 h 160"/>
              <a:gd name="T94" fmla="*/ 0 w 139"/>
              <a:gd name="T95" fmla="*/ 130 h 160"/>
              <a:gd name="T96" fmla="*/ 135 w 139"/>
              <a:gd name="T97" fmla="*/ 130 h 160"/>
              <a:gd name="T98" fmla="*/ 121 w 139"/>
              <a:gd name="T99" fmla="*/ 122 h 160"/>
              <a:gd name="T100" fmla="*/ 111 w 139"/>
              <a:gd name="T101" fmla="*/ 122 h 160"/>
              <a:gd name="T102" fmla="*/ 101 w 139"/>
              <a:gd name="T103" fmla="*/ 129 h 160"/>
              <a:gd name="T104" fmla="*/ 85 w 139"/>
              <a:gd name="T105" fmla="*/ 129 h 160"/>
              <a:gd name="T106" fmla="*/ 75 w 139"/>
              <a:gd name="T107" fmla="*/ 122 h 160"/>
              <a:gd name="T108" fmla="*/ 64 w 139"/>
              <a:gd name="T109" fmla="*/ 122 h 160"/>
              <a:gd name="T110" fmla="*/ 51 w 139"/>
              <a:gd name="T111" fmla="*/ 130 h 160"/>
              <a:gd name="T112" fmla="*/ 35 w 139"/>
              <a:gd name="T113" fmla="*/ 127 h 160"/>
              <a:gd name="T114" fmla="*/ 26 w 139"/>
              <a:gd name="T115" fmla="*/ 12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9" h="160">
                <a:moveTo>
                  <a:pt x="30" y="0"/>
                </a:moveTo>
                <a:lnTo>
                  <a:pt x="29" y="4"/>
                </a:lnTo>
                <a:lnTo>
                  <a:pt x="28" y="7"/>
                </a:lnTo>
                <a:lnTo>
                  <a:pt x="27" y="10"/>
                </a:lnTo>
                <a:lnTo>
                  <a:pt x="25" y="11"/>
                </a:lnTo>
                <a:lnTo>
                  <a:pt x="23" y="13"/>
                </a:lnTo>
                <a:lnTo>
                  <a:pt x="21" y="15"/>
                </a:lnTo>
                <a:lnTo>
                  <a:pt x="20" y="17"/>
                </a:lnTo>
                <a:lnTo>
                  <a:pt x="20" y="20"/>
                </a:lnTo>
                <a:lnTo>
                  <a:pt x="20" y="22"/>
                </a:lnTo>
                <a:lnTo>
                  <a:pt x="20" y="24"/>
                </a:lnTo>
                <a:lnTo>
                  <a:pt x="21" y="26"/>
                </a:lnTo>
                <a:lnTo>
                  <a:pt x="23" y="27"/>
                </a:lnTo>
                <a:lnTo>
                  <a:pt x="24" y="28"/>
                </a:lnTo>
                <a:lnTo>
                  <a:pt x="26" y="29"/>
                </a:lnTo>
                <a:lnTo>
                  <a:pt x="28" y="30"/>
                </a:lnTo>
                <a:lnTo>
                  <a:pt x="30" y="30"/>
                </a:lnTo>
                <a:lnTo>
                  <a:pt x="32" y="30"/>
                </a:lnTo>
                <a:lnTo>
                  <a:pt x="34" y="29"/>
                </a:lnTo>
                <a:lnTo>
                  <a:pt x="35" y="28"/>
                </a:lnTo>
                <a:lnTo>
                  <a:pt x="37" y="27"/>
                </a:lnTo>
                <a:lnTo>
                  <a:pt x="38" y="25"/>
                </a:lnTo>
                <a:lnTo>
                  <a:pt x="39" y="23"/>
                </a:lnTo>
                <a:lnTo>
                  <a:pt x="39" y="21"/>
                </a:lnTo>
                <a:lnTo>
                  <a:pt x="40" y="18"/>
                </a:lnTo>
                <a:lnTo>
                  <a:pt x="39" y="15"/>
                </a:lnTo>
                <a:lnTo>
                  <a:pt x="39" y="11"/>
                </a:lnTo>
                <a:lnTo>
                  <a:pt x="37" y="9"/>
                </a:lnTo>
                <a:lnTo>
                  <a:pt x="36" y="6"/>
                </a:lnTo>
                <a:lnTo>
                  <a:pt x="34" y="4"/>
                </a:lnTo>
                <a:lnTo>
                  <a:pt x="33" y="2"/>
                </a:lnTo>
                <a:lnTo>
                  <a:pt x="31" y="1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close/>
                <a:moveTo>
                  <a:pt x="70" y="0"/>
                </a:moveTo>
                <a:lnTo>
                  <a:pt x="69" y="4"/>
                </a:lnTo>
                <a:lnTo>
                  <a:pt x="68" y="7"/>
                </a:lnTo>
                <a:lnTo>
                  <a:pt x="66" y="10"/>
                </a:lnTo>
                <a:lnTo>
                  <a:pt x="65" y="11"/>
                </a:lnTo>
                <a:lnTo>
                  <a:pt x="63" y="13"/>
                </a:lnTo>
                <a:lnTo>
                  <a:pt x="61" y="15"/>
                </a:lnTo>
                <a:lnTo>
                  <a:pt x="60" y="17"/>
                </a:lnTo>
                <a:lnTo>
                  <a:pt x="60" y="20"/>
                </a:lnTo>
                <a:lnTo>
                  <a:pt x="60" y="22"/>
                </a:lnTo>
                <a:lnTo>
                  <a:pt x="60" y="24"/>
                </a:lnTo>
                <a:lnTo>
                  <a:pt x="61" y="26"/>
                </a:lnTo>
                <a:lnTo>
                  <a:pt x="62" y="27"/>
                </a:lnTo>
                <a:lnTo>
                  <a:pt x="64" y="28"/>
                </a:lnTo>
                <a:lnTo>
                  <a:pt x="66" y="29"/>
                </a:lnTo>
                <a:lnTo>
                  <a:pt x="67" y="30"/>
                </a:lnTo>
                <a:lnTo>
                  <a:pt x="70" y="30"/>
                </a:lnTo>
                <a:lnTo>
                  <a:pt x="72" y="30"/>
                </a:lnTo>
                <a:lnTo>
                  <a:pt x="73" y="29"/>
                </a:lnTo>
                <a:lnTo>
                  <a:pt x="75" y="28"/>
                </a:lnTo>
                <a:lnTo>
                  <a:pt x="77" y="27"/>
                </a:lnTo>
                <a:lnTo>
                  <a:pt x="78" y="25"/>
                </a:lnTo>
                <a:lnTo>
                  <a:pt x="79" y="23"/>
                </a:lnTo>
                <a:lnTo>
                  <a:pt x="79" y="21"/>
                </a:lnTo>
                <a:lnTo>
                  <a:pt x="79" y="18"/>
                </a:lnTo>
                <a:lnTo>
                  <a:pt x="79" y="15"/>
                </a:lnTo>
                <a:lnTo>
                  <a:pt x="78" y="11"/>
                </a:lnTo>
                <a:lnTo>
                  <a:pt x="77" y="9"/>
                </a:lnTo>
                <a:lnTo>
                  <a:pt x="76" y="6"/>
                </a:lnTo>
                <a:lnTo>
                  <a:pt x="74" y="4"/>
                </a:lnTo>
                <a:lnTo>
                  <a:pt x="73" y="2"/>
                </a:lnTo>
                <a:lnTo>
                  <a:pt x="71" y="1"/>
                </a:lnTo>
                <a:lnTo>
                  <a:pt x="70" y="0"/>
                </a:lnTo>
                <a:lnTo>
                  <a:pt x="70" y="0"/>
                </a:lnTo>
                <a:lnTo>
                  <a:pt x="70" y="0"/>
                </a:lnTo>
                <a:close/>
                <a:moveTo>
                  <a:pt x="109" y="0"/>
                </a:moveTo>
                <a:lnTo>
                  <a:pt x="109" y="4"/>
                </a:lnTo>
                <a:lnTo>
                  <a:pt x="108" y="7"/>
                </a:lnTo>
                <a:lnTo>
                  <a:pt x="106" y="10"/>
                </a:lnTo>
                <a:lnTo>
                  <a:pt x="104" y="11"/>
                </a:lnTo>
                <a:lnTo>
                  <a:pt x="103" y="13"/>
                </a:lnTo>
                <a:lnTo>
                  <a:pt x="101" y="15"/>
                </a:lnTo>
                <a:lnTo>
                  <a:pt x="100" y="17"/>
                </a:lnTo>
                <a:lnTo>
                  <a:pt x="99" y="20"/>
                </a:lnTo>
                <a:lnTo>
                  <a:pt x="100" y="22"/>
                </a:lnTo>
                <a:lnTo>
                  <a:pt x="100" y="24"/>
                </a:lnTo>
                <a:lnTo>
                  <a:pt x="101" y="26"/>
                </a:lnTo>
                <a:lnTo>
                  <a:pt x="102" y="27"/>
                </a:lnTo>
                <a:lnTo>
                  <a:pt x="104" y="28"/>
                </a:lnTo>
                <a:lnTo>
                  <a:pt x="105" y="29"/>
                </a:lnTo>
                <a:lnTo>
                  <a:pt x="107" y="30"/>
                </a:lnTo>
                <a:lnTo>
                  <a:pt x="109" y="30"/>
                </a:lnTo>
                <a:lnTo>
                  <a:pt x="111" y="30"/>
                </a:lnTo>
                <a:lnTo>
                  <a:pt x="113" y="29"/>
                </a:lnTo>
                <a:lnTo>
                  <a:pt x="115" y="28"/>
                </a:lnTo>
                <a:lnTo>
                  <a:pt x="116" y="27"/>
                </a:lnTo>
                <a:lnTo>
                  <a:pt x="118" y="25"/>
                </a:lnTo>
                <a:lnTo>
                  <a:pt x="119" y="23"/>
                </a:lnTo>
                <a:lnTo>
                  <a:pt x="119" y="21"/>
                </a:lnTo>
                <a:lnTo>
                  <a:pt x="119" y="18"/>
                </a:lnTo>
                <a:lnTo>
                  <a:pt x="119" y="15"/>
                </a:lnTo>
                <a:lnTo>
                  <a:pt x="118" y="11"/>
                </a:lnTo>
                <a:lnTo>
                  <a:pt x="117" y="9"/>
                </a:lnTo>
                <a:lnTo>
                  <a:pt x="116" y="6"/>
                </a:lnTo>
                <a:lnTo>
                  <a:pt x="114" y="4"/>
                </a:lnTo>
                <a:lnTo>
                  <a:pt x="112" y="2"/>
                </a:lnTo>
                <a:lnTo>
                  <a:pt x="111" y="1"/>
                </a:lnTo>
                <a:lnTo>
                  <a:pt x="109" y="0"/>
                </a:lnTo>
                <a:lnTo>
                  <a:pt x="109" y="0"/>
                </a:lnTo>
                <a:lnTo>
                  <a:pt x="109" y="0"/>
                </a:lnTo>
                <a:close/>
                <a:moveTo>
                  <a:pt x="20" y="35"/>
                </a:moveTo>
                <a:lnTo>
                  <a:pt x="20" y="80"/>
                </a:lnTo>
                <a:lnTo>
                  <a:pt x="15" y="80"/>
                </a:lnTo>
                <a:lnTo>
                  <a:pt x="12" y="81"/>
                </a:lnTo>
                <a:lnTo>
                  <a:pt x="9" y="82"/>
                </a:lnTo>
                <a:lnTo>
                  <a:pt x="6" y="83"/>
                </a:lnTo>
                <a:lnTo>
                  <a:pt x="4" y="85"/>
                </a:lnTo>
                <a:lnTo>
                  <a:pt x="2" y="87"/>
                </a:lnTo>
                <a:lnTo>
                  <a:pt x="1" y="90"/>
                </a:lnTo>
                <a:lnTo>
                  <a:pt x="0" y="92"/>
                </a:lnTo>
                <a:lnTo>
                  <a:pt x="0" y="95"/>
                </a:lnTo>
                <a:lnTo>
                  <a:pt x="0" y="120"/>
                </a:lnTo>
                <a:lnTo>
                  <a:pt x="3" y="120"/>
                </a:lnTo>
                <a:lnTo>
                  <a:pt x="5" y="119"/>
                </a:lnTo>
                <a:lnTo>
                  <a:pt x="7" y="117"/>
                </a:lnTo>
                <a:lnTo>
                  <a:pt x="10" y="115"/>
                </a:lnTo>
                <a:lnTo>
                  <a:pt x="12" y="113"/>
                </a:lnTo>
                <a:lnTo>
                  <a:pt x="15" y="112"/>
                </a:lnTo>
                <a:lnTo>
                  <a:pt x="19" y="111"/>
                </a:lnTo>
                <a:lnTo>
                  <a:pt x="23" y="110"/>
                </a:lnTo>
                <a:lnTo>
                  <a:pt x="28" y="111"/>
                </a:lnTo>
                <a:lnTo>
                  <a:pt x="31" y="112"/>
                </a:lnTo>
                <a:lnTo>
                  <a:pt x="34" y="113"/>
                </a:lnTo>
                <a:lnTo>
                  <a:pt x="37" y="115"/>
                </a:lnTo>
                <a:lnTo>
                  <a:pt x="39" y="117"/>
                </a:lnTo>
                <a:lnTo>
                  <a:pt x="41" y="119"/>
                </a:lnTo>
                <a:lnTo>
                  <a:pt x="43" y="120"/>
                </a:lnTo>
                <a:lnTo>
                  <a:pt x="46" y="120"/>
                </a:lnTo>
                <a:lnTo>
                  <a:pt x="49" y="120"/>
                </a:lnTo>
                <a:lnTo>
                  <a:pt x="52" y="119"/>
                </a:lnTo>
                <a:lnTo>
                  <a:pt x="56" y="115"/>
                </a:lnTo>
                <a:lnTo>
                  <a:pt x="59" y="113"/>
                </a:lnTo>
                <a:lnTo>
                  <a:pt x="61" y="112"/>
                </a:lnTo>
                <a:lnTo>
                  <a:pt x="65" y="111"/>
                </a:lnTo>
                <a:lnTo>
                  <a:pt x="70" y="110"/>
                </a:lnTo>
                <a:lnTo>
                  <a:pt x="74" y="111"/>
                </a:lnTo>
                <a:lnTo>
                  <a:pt x="78" y="112"/>
                </a:lnTo>
                <a:lnTo>
                  <a:pt x="81" y="113"/>
                </a:lnTo>
                <a:lnTo>
                  <a:pt x="83" y="115"/>
                </a:lnTo>
                <a:lnTo>
                  <a:pt x="87" y="119"/>
                </a:lnTo>
                <a:lnTo>
                  <a:pt x="90" y="120"/>
                </a:lnTo>
                <a:lnTo>
                  <a:pt x="93" y="120"/>
                </a:lnTo>
                <a:lnTo>
                  <a:pt x="96" y="120"/>
                </a:lnTo>
                <a:lnTo>
                  <a:pt x="98" y="119"/>
                </a:lnTo>
                <a:lnTo>
                  <a:pt x="103" y="115"/>
                </a:lnTo>
                <a:lnTo>
                  <a:pt x="105" y="113"/>
                </a:lnTo>
                <a:lnTo>
                  <a:pt x="108" y="112"/>
                </a:lnTo>
                <a:lnTo>
                  <a:pt x="112" y="111"/>
                </a:lnTo>
                <a:lnTo>
                  <a:pt x="116" y="110"/>
                </a:lnTo>
                <a:lnTo>
                  <a:pt x="121" y="111"/>
                </a:lnTo>
                <a:lnTo>
                  <a:pt x="124" y="112"/>
                </a:lnTo>
                <a:lnTo>
                  <a:pt x="127" y="113"/>
                </a:lnTo>
                <a:lnTo>
                  <a:pt x="129" y="115"/>
                </a:lnTo>
                <a:lnTo>
                  <a:pt x="132" y="117"/>
                </a:lnTo>
                <a:lnTo>
                  <a:pt x="134" y="119"/>
                </a:lnTo>
                <a:lnTo>
                  <a:pt x="136" y="120"/>
                </a:lnTo>
                <a:lnTo>
                  <a:pt x="139" y="120"/>
                </a:lnTo>
                <a:lnTo>
                  <a:pt x="139" y="95"/>
                </a:lnTo>
                <a:lnTo>
                  <a:pt x="139" y="92"/>
                </a:lnTo>
                <a:lnTo>
                  <a:pt x="138" y="90"/>
                </a:lnTo>
                <a:lnTo>
                  <a:pt x="137" y="87"/>
                </a:lnTo>
                <a:lnTo>
                  <a:pt x="135" y="85"/>
                </a:lnTo>
                <a:lnTo>
                  <a:pt x="133" y="83"/>
                </a:lnTo>
                <a:lnTo>
                  <a:pt x="130" y="82"/>
                </a:lnTo>
                <a:lnTo>
                  <a:pt x="127" y="81"/>
                </a:lnTo>
                <a:lnTo>
                  <a:pt x="124" y="80"/>
                </a:lnTo>
                <a:lnTo>
                  <a:pt x="119" y="80"/>
                </a:lnTo>
                <a:lnTo>
                  <a:pt x="119" y="35"/>
                </a:lnTo>
                <a:lnTo>
                  <a:pt x="99" y="35"/>
                </a:lnTo>
                <a:lnTo>
                  <a:pt x="99" y="80"/>
                </a:lnTo>
                <a:lnTo>
                  <a:pt x="80" y="80"/>
                </a:lnTo>
                <a:lnTo>
                  <a:pt x="80" y="35"/>
                </a:lnTo>
                <a:lnTo>
                  <a:pt x="60" y="35"/>
                </a:lnTo>
                <a:lnTo>
                  <a:pt x="60" y="80"/>
                </a:lnTo>
                <a:lnTo>
                  <a:pt x="40" y="80"/>
                </a:lnTo>
                <a:lnTo>
                  <a:pt x="40" y="35"/>
                </a:lnTo>
                <a:lnTo>
                  <a:pt x="20" y="35"/>
                </a:lnTo>
                <a:lnTo>
                  <a:pt x="20" y="35"/>
                </a:lnTo>
                <a:close/>
                <a:moveTo>
                  <a:pt x="23" y="120"/>
                </a:moveTo>
                <a:lnTo>
                  <a:pt x="20" y="121"/>
                </a:lnTo>
                <a:lnTo>
                  <a:pt x="18" y="122"/>
                </a:lnTo>
                <a:lnTo>
                  <a:pt x="15" y="123"/>
                </a:lnTo>
                <a:lnTo>
                  <a:pt x="13" y="125"/>
                </a:lnTo>
                <a:lnTo>
                  <a:pt x="11" y="127"/>
                </a:lnTo>
                <a:lnTo>
                  <a:pt x="8" y="129"/>
                </a:lnTo>
                <a:lnTo>
                  <a:pt x="4" y="130"/>
                </a:lnTo>
                <a:lnTo>
                  <a:pt x="0" y="130"/>
                </a:lnTo>
                <a:lnTo>
                  <a:pt x="0" y="160"/>
                </a:lnTo>
                <a:lnTo>
                  <a:pt x="139" y="160"/>
                </a:lnTo>
                <a:lnTo>
                  <a:pt x="139" y="130"/>
                </a:lnTo>
                <a:lnTo>
                  <a:pt x="135" y="130"/>
                </a:lnTo>
                <a:lnTo>
                  <a:pt x="131" y="129"/>
                </a:lnTo>
                <a:lnTo>
                  <a:pt x="128" y="127"/>
                </a:lnTo>
                <a:lnTo>
                  <a:pt x="126" y="125"/>
                </a:lnTo>
                <a:lnTo>
                  <a:pt x="121" y="122"/>
                </a:lnTo>
                <a:lnTo>
                  <a:pt x="119" y="121"/>
                </a:lnTo>
                <a:lnTo>
                  <a:pt x="116" y="120"/>
                </a:lnTo>
                <a:lnTo>
                  <a:pt x="113" y="121"/>
                </a:lnTo>
                <a:lnTo>
                  <a:pt x="111" y="122"/>
                </a:lnTo>
                <a:lnTo>
                  <a:pt x="108" y="123"/>
                </a:lnTo>
                <a:lnTo>
                  <a:pt x="106" y="125"/>
                </a:lnTo>
                <a:lnTo>
                  <a:pt x="104" y="127"/>
                </a:lnTo>
                <a:lnTo>
                  <a:pt x="101" y="129"/>
                </a:lnTo>
                <a:lnTo>
                  <a:pt x="97" y="130"/>
                </a:lnTo>
                <a:lnTo>
                  <a:pt x="93" y="130"/>
                </a:lnTo>
                <a:lnTo>
                  <a:pt x="88" y="130"/>
                </a:lnTo>
                <a:lnTo>
                  <a:pt x="85" y="129"/>
                </a:lnTo>
                <a:lnTo>
                  <a:pt x="82" y="127"/>
                </a:lnTo>
                <a:lnTo>
                  <a:pt x="79" y="125"/>
                </a:lnTo>
                <a:lnTo>
                  <a:pt x="77" y="123"/>
                </a:lnTo>
                <a:lnTo>
                  <a:pt x="75" y="122"/>
                </a:lnTo>
                <a:lnTo>
                  <a:pt x="73" y="121"/>
                </a:lnTo>
                <a:lnTo>
                  <a:pt x="70" y="120"/>
                </a:lnTo>
                <a:lnTo>
                  <a:pt x="67" y="121"/>
                </a:lnTo>
                <a:lnTo>
                  <a:pt x="64" y="122"/>
                </a:lnTo>
                <a:lnTo>
                  <a:pt x="60" y="125"/>
                </a:lnTo>
                <a:lnTo>
                  <a:pt x="57" y="127"/>
                </a:lnTo>
                <a:lnTo>
                  <a:pt x="54" y="129"/>
                </a:lnTo>
                <a:lnTo>
                  <a:pt x="51" y="130"/>
                </a:lnTo>
                <a:lnTo>
                  <a:pt x="46" y="130"/>
                </a:lnTo>
                <a:lnTo>
                  <a:pt x="42" y="130"/>
                </a:lnTo>
                <a:lnTo>
                  <a:pt x="38" y="129"/>
                </a:lnTo>
                <a:lnTo>
                  <a:pt x="35" y="127"/>
                </a:lnTo>
                <a:lnTo>
                  <a:pt x="33" y="125"/>
                </a:lnTo>
                <a:lnTo>
                  <a:pt x="31" y="123"/>
                </a:lnTo>
                <a:lnTo>
                  <a:pt x="29" y="122"/>
                </a:lnTo>
                <a:lnTo>
                  <a:pt x="26" y="121"/>
                </a:lnTo>
                <a:lnTo>
                  <a:pt x="23" y="120"/>
                </a:lnTo>
                <a:lnTo>
                  <a:pt x="23" y="120"/>
                </a:lnTo>
                <a:lnTo>
                  <a:pt x="23" y="1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66">
            <a:extLst>
              <a:ext uri="{FF2B5EF4-FFF2-40B4-BE49-F238E27FC236}">
                <a16:creationId xmlns:a16="http://schemas.microsoft.com/office/drawing/2014/main" id="{86AE6EF3-F399-4F94-AAE9-CD7537398BB2}"/>
              </a:ext>
            </a:extLst>
          </p:cNvPr>
          <p:cNvSpPr>
            <a:spLocks noEditPoints="1"/>
          </p:cNvSpPr>
          <p:nvPr/>
        </p:nvSpPr>
        <p:spPr bwMode="auto">
          <a:xfrm>
            <a:off x="8005679" y="5067597"/>
            <a:ext cx="491898" cy="396692"/>
          </a:xfrm>
          <a:custGeom>
            <a:avLst/>
            <a:gdLst>
              <a:gd name="T0" fmla="*/ 128 w 160"/>
              <a:gd name="T1" fmla="*/ 1 h 128"/>
              <a:gd name="T2" fmla="*/ 75 w 160"/>
              <a:gd name="T3" fmla="*/ 16 h 128"/>
              <a:gd name="T4" fmla="*/ 68 w 160"/>
              <a:gd name="T5" fmla="*/ 18 h 128"/>
              <a:gd name="T6" fmla="*/ 57 w 160"/>
              <a:gd name="T7" fmla="*/ 26 h 128"/>
              <a:gd name="T8" fmla="*/ 56 w 160"/>
              <a:gd name="T9" fmla="*/ 61 h 128"/>
              <a:gd name="T10" fmla="*/ 58 w 160"/>
              <a:gd name="T11" fmla="*/ 67 h 128"/>
              <a:gd name="T12" fmla="*/ 62 w 160"/>
              <a:gd name="T13" fmla="*/ 71 h 128"/>
              <a:gd name="T14" fmla="*/ 67 w 160"/>
              <a:gd name="T15" fmla="*/ 72 h 128"/>
              <a:gd name="T16" fmla="*/ 73 w 160"/>
              <a:gd name="T17" fmla="*/ 69 h 128"/>
              <a:gd name="T18" fmla="*/ 76 w 160"/>
              <a:gd name="T19" fmla="*/ 64 h 128"/>
              <a:gd name="T20" fmla="*/ 122 w 160"/>
              <a:gd name="T21" fmla="*/ 40 h 128"/>
              <a:gd name="T22" fmla="*/ 130 w 160"/>
              <a:gd name="T23" fmla="*/ 42 h 128"/>
              <a:gd name="T24" fmla="*/ 135 w 160"/>
              <a:gd name="T25" fmla="*/ 48 h 128"/>
              <a:gd name="T26" fmla="*/ 136 w 160"/>
              <a:gd name="T27" fmla="*/ 61 h 128"/>
              <a:gd name="T28" fmla="*/ 158 w 160"/>
              <a:gd name="T29" fmla="*/ 47 h 128"/>
              <a:gd name="T30" fmla="*/ 160 w 160"/>
              <a:gd name="T31" fmla="*/ 43 h 128"/>
              <a:gd name="T32" fmla="*/ 159 w 160"/>
              <a:gd name="T33" fmla="*/ 38 h 128"/>
              <a:gd name="T34" fmla="*/ 137 w 160"/>
              <a:gd name="T35" fmla="*/ 1 h 128"/>
              <a:gd name="T36" fmla="*/ 131 w 160"/>
              <a:gd name="T37" fmla="*/ 0 h 128"/>
              <a:gd name="T38" fmla="*/ 32 w 160"/>
              <a:gd name="T39" fmla="*/ 41 h 128"/>
              <a:gd name="T40" fmla="*/ 27 w 160"/>
              <a:gd name="T41" fmla="*/ 45 h 128"/>
              <a:gd name="T42" fmla="*/ 25 w 160"/>
              <a:gd name="T43" fmla="*/ 51 h 128"/>
              <a:gd name="T44" fmla="*/ 24 w 160"/>
              <a:gd name="T45" fmla="*/ 67 h 128"/>
              <a:gd name="T46" fmla="*/ 2 w 160"/>
              <a:gd name="T47" fmla="*/ 80 h 128"/>
              <a:gd name="T48" fmla="*/ 0 w 160"/>
              <a:gd name="T49" fmla="*/ 85 h 128"/>
              <a:gd name="T50" fmla="*/ 1 w 160"/>
              <a:gd name="T51" fmla="*/ 89 h 128"/>
              <a:gd name="T52" fmla="*/ 23 w 160"/>
              <a:gd name="T53" fmla="*/ 126 h 128"/>
              <a:gd name="T54" fmla="*/ 29 w 160"/>
              <a:gd name="T55" fmla="*/ 128 h 128"/>
              <a:gd name="T56" fmla="*/ 58 w 160"/>
              <a:gd name="T57" fmla="*/ 112 h 128"/>
              <a:gd name="T58" fmla="*/ 101 w 160"/>
              <a:gd name="T59" fmla="*/ 109 h 128"/>
              <a:gd name="T60" fmla="*/ 107 w 160"/>
              <a:gd name="T61" fmla="*/ 102 h 128"/>
              <a:gd name="T62" fmla="*/ 112 w 160"/>
              <a:gd name="T63" fmla="*/ 96 h 128"/>
              <a:gd name="T64" fmla="*/ 116 w 160"/>
              <a:gd name="T65" fmla="*/ 94 h 128"/>
              <a:gd name="T66" fmla="*/ 119 w 160"/>
              <a:gd name="T67" fmla="*/ 91 h 128"/>
              <a:gd name="T68" fmla="*/ 120 w 160"/>
              <a:gd name="T69" fmla="*/ 72 h 128"/>
              <a:gd name="T70" fmla="*/ 124 w 160"/>
              <a:gd name="T71" fmla="*/ 71 h 128"/>
              <a:gd name="T72" fmla="*/ 128 w 160"/>
              <a:gd name="T73" fmla="*/ 67 h 128"/>
              <a:gd name="T74" fmla="*/ 128 w 160"/>
              <a:gd name="T75" fmla="*/ 52 h 128"/>
              <a:gd name="T76" fmla="*/ 124 w 160"/>
              <a:gd name="T77" fmla="*/ 48 h 128"/>
              <a:gd name="T78" fmla="*/ 84 w 160"/>
              <a:gd name="T79" fmla="*/ 61 h 128"/>
              <a:gd name="T80" fmla="*/ 81 w 160"/>
              <a:gd name="T81" fmla="*/ 71 h 128"/>
              <a:gd name="T82" fmla="*/ 73 w 160"/>
              <a:gd name="T83" fmla="*/ 78 h 128"/>
              <a:gd name="T84" fmla="*/ 63 w 160"/>
              <a:gd name="T85" fmla="*/ 79 h 128"/>
              <a:gd name="T86" fmla="*/ 54 w 160"/>
              <a:gd name="T87" fmla="*/ 75 h 128"/>
              <a:gd name="T88" fmla="*/ 48 w 160"/>
              <a:gd name="T89" fmla="*/ 65 h 128"/>
              <a:gd name="T90" fmla="*/ 48 w 160"/>
              <a:gd name="T91" fmla="*/ 3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0" h="128">
                <a:moveTo>
                  <a:pt x="131" y="0"/>
                </a:moveTo>
                <a:lnTo>
                  <a:pt x="130" y="0"/>
                </a:lnTo>
                <a:lnTo>
                  <a:pt x="128" y="1"/>
                </a:lnTo>
                <a:lnTo>
                  <a:pt x="102" y="16"/>
                </a:lnTo>
                <a:lnTo>
                  <a:pt x="77" y="16"/>
                </a:lnTo>
                <a:lnTo>
                  <a:pt x="75" y="16"/>
                </a:lnTo>
                <a:lnTo>
                  <a:pt x="72" y="16"/>
                </a:lnTo>
                <a:lnTo>
                  <a:pt x="70" y="17"/>
                </a:lnTo>
                <a:lnTo>
                  <a:pt x="68" y="18"/>
                </a:lnTo>
                <a:lnTo>
                  <a:pt x="60" y="23"/>
                </a:lnTo>
                <a:lnTo>
                  <a:pt x="58" y="25"/>
                </a:lnTo>
                <a:lnTo>
                  <a:pt x="57" y="26"/>
                </a:lnTo>
                <a:lnTo>
                  <a:pt x="56" y="28"/>
                </a:lnTo>
                <a:lnTo>
                  <a:pt x="56" y="30"/>
                </a:lnTo>
                <a:lnTo>
                  <a:pt x="56" y="61"/>
                </a:lnTo>
                <a:lnTo>
                  <a:pt x="56" y="63"/>
                </a:lnTo>
                <a:lnTo>
                  <a:pt x="57" y="65"/>
                </a:lnTo>
                <a:lnTo>
                  <a:pt x="58" y="67"/>
                </a:lnTo>
                <a:lnTo>
                  <a:pt x="59" y="69"/>
                </a:lnTo>
                <a:lnTo>
                  <a:pt x="60" y="70"/>
                </a:lnTo>
                <a:lnTo>
                  <a:pt x="62" y="71"/>
                </a:lnTo>
                <a:lnTo>
                  <a:pt x="63" y="71"/>
                </a:lnTo>
                <a:lnTo>
                  <a:pt x="65" y="72"/>
                </a:lnTo>
                <a:lnTo>
                  <a:pt x="67" y="72"/>
                </a:lnTo>
                <a:lnTo>
                  <a:pt x="69" y="71"/>
                </a:lnTo>
                <a:lnTo>
                  <a:pt x="71" y="70"/>
                </a:lnTo>
                <a:lnTo>
                  <a:pt x="73" y="69"/>
                </a:lnTo>
                <a:lnTo>
                  <a:pt x="74" y="67"/>
                </a:lnTo>
                <a:lnTo>
                  <a:pt x="75" y="66"/>
                </a:lnTo>
                <a:lnTo>
                  <a:pt x="76" y="64"/>
                </a:lnTo>
                <a:lnTo>
                  <a:pt x="76" y="62"/>
                </a:lnTo>
                <a:lnTo>
                  <a:pt x="76" y="40"/>
                </a:lnTo>
                <a:lnTo>
                  <a:pt x="122" y="40"/>
                </a:lnTo>
                <a:lnTo>
                  <a:pt x="125" y="40"/>
                </a:lnTo>
                <a:lnTo>
                  <a:pt x="127" y="41"/>
                </a:lnTo>
                <a:lnTo>
                  <a:pt x="130" y="42"/>
                </a:lnTo>
                <a:lnTo>
                  <a:pt x="132" y="44"/>
                </a:lnTo>
                <a:lnTo>
                  <a:pt x="134" y="46"/>
                </a:lnTo>
                <a:lnTo>
                  <a:pt x="135" y="48"/>
                </a:lnTo>
                <a:lnTo>
                  <a:pt x="136" y="51"/>
                </a:lnTo>
                <a:lnTo>
                  <a:pt x="136" y="54"/>
                </a:lnTo>
                <a:lnTo>
                  <a:pt x="136" y="61"/>
                </a:lnTo>
                <a:lnTo>
                  <a:pt x="156" y="49"/>
                </a:lnTo>
                <a:lnTo>
                  <a:pt x="157" y="48"/>
                </a:lnTo>
                <a:lnTo>
                  <a:pt x="158" y="47"/>
                </a:lnTo>
                <a:lnTo>
                  <a:pt x="159" y="46"/>
                </a:lnTo>
                <a:lnTo>
                  <a:pt x="160" y="44"/>
                </a:lnTo>
                <a:lnTo>
                  <a:pt x="160" y="43"/>
                </a:lnTo>
                <a:lnTo>
                  <a:pt x="160" y="41"/>
                </a:lnTo>
                <a:lnTo>
                  <a:pt x="160" y="40"/>
                </a:lnTo>
                <a:lnTo>
                  <a:pt x="159" y="38"/>
                </a:lnTo>
                <a:lnTo>
                  <a:pt x="139" y="4"/>
                </a:lnTo>
                <a:lnTo>
                  <a:pt x="138" y="2"/>
                </a:lnTo>
                <a:lnTo>
                  <a:pt x="137" y="1"/>
                </a:lnTo>
                <a:lnTo>
                  <a:pt x="136" y="1"/>
                </a:lnTo>
                <a:lnTo>
                  <a:pt x="134" y="0"/>
                </a:lnTo>
                <a:lnTo>
                  <a:pt x="131" y="0"/>
                </a:lnTo>
                <a:lnTo>
                  <a:pt x="131" y="0"/>
                </a:lnTo>
                <a:close/>
                <a:moveTo>
                  <a:pt x="48" y="31"/>
                </a:moveTo>
                <a:lnTo>
                  <a:pt x="32" y="41"/>
                </a:lnTo>
                <a:lnTo>
                  <a:pt x="30" y="42"/>
                </a:lnTo>
                <a:lnTo>
                  <a:pt x="28" y="44"/>
                </a:lnTo>
                <a:lnTo>
                  <a:pt x="27" y="45"/>
                </a:lnTo>
                <a:lnTo>
                  <a:pt x="26" y="47"/>
                </a:lnTo>
                <a:lnTo>
                  <a:pt x="25" y="49"/>
                </a:lnTo>
                <a:lnTo>
                  <a:pt x="25" y="51"/>
                </a:lnTo>
                <a:lnTo>
                  <a:pt x="24" y="53"/>
                </a:lnTo>
                <a:lnTo>
                  <a:pt x="24" y="55"/>
                </a:lnTo>
                <a:lnTo>
                  <a:pt x="24" y="67"/>
                </a:lnTo>
                <a:lnTo>
                  <a:pt x="4" y="78"/>
                </a:lnTo>
                <a:lnTo>
                  <a:pt x="3" y="79"/>
                </a:lnTo>
                <a:lnTo>
                  <a:pt x="2" y="80"/>
                </a:lnTo>
                <a:lnTo>
                  <a:pt x="1" y="81"/>
                </a:lnTo>
                <a:lnTo>
                  <a:pt x="0" y="83"/>
                </a:lnTo>
                <a:lnTo>
                  <a:pt x="0" y="85"/>
                </a:lnTo>
                <a:lnTo>
                  <a:pt x="0" y="86"/>
                </a:lnTo>
                <a:lnTo>
                  <a:pt x="0" y="87"/>
                </a:lnTo>
                <a:lnTo>
                  <a:pt x="1" y="89"/>
                </a:lnTo>
                <a:lnTo>
                  <a:pt x="21" y="124"/>
                </a:lnTo>
                <a:lnTo>
                  <a:pt x="22" y="125"/>
                </a:lnTo>
                <a:lnTo>
                  <a:pt x="23" y="126"/>
                </a:lnTo>
                <a:lnTo>
                  <a:pt x="24" y="127"/>
                </a:lnTo>
                <a:lnTo>
                  <a:pt x="26" y="128"/>
                </a:lnTo>
                <a:lnTo>
                  <a:pt x="29" y="128"/>
                </a:lnTo>
                <a:lnTo>
                  <a:pt x="30" y="127"/>
                </a:lnTo>
                <a:lnTo>
                  <a:pt x="32" y="127"/>
                </a:lnTo>
                <a:lnTo>
                  <a:pt x="58" y="112"/>
                </a:lnTo>
                <a:lnTo>
                  <a:pt x="95" y="112"/>
                </a:lnTo>
                <a:lnTo>
                  <a:pt x="98" y="110"/>
                </a:lnTo>
                <a:lnTo>
                  <a:pt x="101" y="109"/>
                </a:lnTo>
                <a:lnTo>
                  <a:pt x="103" y="107"/>
                </a:lnTo>
                <a:lnTo>
                  <a:pt x="105" y="105"/>
                </a:lnTo>
                <a:lnTo>
                  <a:pt x="107" y="102"/>
                </a:lnTo>
                <a:lnTo>
                  <a:pt x="108" y="99"/>
                </a:lnTo>
                <a:lnTo>
                  <a:pt x="108" y="96"/>
                </a:lnTo>
                <a:lnTo>
                  <a:pt x="112" y="96"/>
                </a:lnTo>
                <a:lnTo>
                  <a:pt x="113" y="95"/>
                </a:lnTo>
                <a:lnTo>
                  <a:pt x="115" y="95"/>
                </a:lnTo>
                <a:lnTo>
                  <a:pt x="116" y="94"/>
                </a:lnTo>
                <a:lnTo>
                  <a:pt x="117" y="93"/>
                </a:lnTo>
                <a:lnTo>
                  <a:pt x="119" y="92"/>
                </a:lnTo>
                <a:lnTo>
                  <a:pt x="119" y="91"/>
                </a:lnTo>
                <a:lnTo>
                  <a:pt x="120" y="89"/>
                </a:lnTo>
                <a:lnTo>
                  <a:pt x="120" y="88"/>
                </a:lnTo>
                <a:lnTo>
                  <a:pt x="120" y="72"/>
                </a:lnTo>
                <a:lnTo>
                  <a:pt x="122" y="72"/>
                </a:lnTo>
                <a:lnTo>
                  <a:pt x="123" y="71"/>
                </a:lnTo>
                <a:lnTo>
                  <a:pt x="124" y="71"/>
                </a:lnTo>
                <a:lnTo>
                  <a:pt x="126" y="70"/>
                </a:lnTo>
                <a:lnTo>
                  <a:pt x="127" y="68"/>
                </a:lnTo>
                <a:lnTo>
                  <a:pt x="128" y="67"/>
                </a:lnTo>
                <a:lnTo>
                  <a:pt x="128" y="66"/>
                </a:lnTo>
                <a:lnTo>
                  <a:pt x="128" y="54"/>
                </a:lnTo>
                <a:lnTo>
                  <a:pt x="128" y="52"/>
                </a:lnTo>
                <a:lnTo>
                  <a:pt x="127" y="51"/>
                </a:lnTo>
                <a:lnTo>
                  <a:pt x="126" y="49"/>
                </a:lnTo>
                <a:lnTo>
                  <a:pt x="124" y="48"/>
                </a:lnTo>
                <a:lnTo>
                  <a:pt x="123" y="48"/>
                </a:lnTo>
                <a:lnTo>
                  <a:pt x="84" y="48"/>
                </a:lnTo>
                <a:lnTo>
                  <a:pt x="84" y="61"/>
                </a:lnTo>
                <a:lnTo>
                  <a:pt x="84" y="65"/>
                </a:lnTo>
                <a:lnTo>
                  <a:pt x="83" y="69"/>
                </a:lnTo>
                <a:lnTo>
                  <a:pt x="81" y="71"/>
                </a:lnTo>
                <a:lnTo>
                  <a:pt x="79" y="74"/>
                </a:lnTo>
                <a:lnTo>
                  <a:pt x="77" y="76"/>
                </a:lnTo>
                <a:lnTo>
                  <a:pt x="73" y="78"/>
                </a:lnTo>
                <a:lnTo>
                  <a:pt x="70" y="79"/>
                </a:lnTo>
                <a:lnTo>
                  <a:pt x="67" y="80"/>
                </a:lnTo>
                <a:lnTo>
                  <a:pt x="63" y="79"/>
                </a:lnTo>
                <a:lnTo>
                  <a:pt x="59" y="79"/>
                </a:lnTo>
                <a:lnTo>
                  <a:pt x="57" y="77"/>
                </a:lnTo>
                <a:lnTo>
                  <a:pt x="54" y="75"/>
                </a:lnTo>
                <a:lnTo>
                  <a:pt x="51" y="72"/>
                </a:lnTo>
                <a:lnTo>
                  <a:pt x="50" y="69"/>
                </a:lnTo>
                <a:lnTo>
                  <a:pt x="48" y="65"/>
                </a:lnTo>
                <a:lnTo>
                  <a:pt x="48" y="62"/>
                </a:lnTo>
                <a:lnTo>
                  <a:pt x="48" y="31"/>
                </a:lnTo>
                <a:lnTo>
                  <a:pt x="48" y="31"/>
                </a:lnTo>
                <a:lnTo>
                  <a:pt x="48" y="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" name="Freeform 43">
            <a:extLst>
              <a:ext uri="{FF2B5EF4-FFF2-40B4-BE49-F238E27FC236}">
                <a16:creationId xmlns:a16="http://schemas.microsoft.com/office/drawing/2014/main" id="{1A657874-B2D1-4B90-BDDC-A9A82D50591C}"/>
              </a:ext>
            </a:extLst>
          </p:cNvPr>
          <p:cNvSpPr>
            <a:spLocks noEditPoints="1"/>
          </p:cNvSpPr>
          <p:nvPr/>
        </p:nvSpPr>
        <p:spPr bwMode="auto">
          <a:xfrm>
            <a:off x="3778122" y="2339929"/>
            <a:ext cx="321896" cy="404206"/>
          </a:xfrm>
          <a:custGeom>
            <a:avLst/>
            <a:gdLst>
              <a:gd name="T0" fmla="*/ 41 w 121"/>
              <a:gd name="T1" fmla="*/ 140 h 160"/>
              <a:gd name="T2" fmla="*/ 80 w 121"/>
              <a:gd name="T3" fmla="*/ 140 h 160"/>
              <a:gd name="T4" fmla="*/ 16 w 121"/>
              <a:gd name="T5" fmla="*/ 45 h 160"/>
              <a:gd name="T6" fmla="*/ 23 w 121"/>
              <a:gd name="T7" fmla="*/ 35 h 160"/>
              <a:gd name="T8" fmla="*/ 14 w 121"/>
              <a:gd name="T9" fmla="*/ 27 h 160"/>
              <a:gd name="T10" fmla="*/ 9 w 121"/>
              <a:gd name="T11" fmla="*/ 42 h 160"/>
              <a:gd name="T12" fmla="*/ 61 w 121"/>
              <a:gd name="T13" fmla="*/ 15 h 160"/>
              <a:gd name="T14" fmla="*/ 68 w 121"/>
              <a:gd name="T15" fmla="*/ 11 h 160"/>
              <a:gd name="T16" fmla="*/ 58 w 121"/>
              <a:gd name="T17" fmla="*/ 0 h 160"/>
              <a:gd name="T18" fmla="*/ 58 w 121"/>
              <a:gd name="T19" fmla="*/ 15 h 160"/>
              <a:gd name="T20" fmla="*/ 33 w 121"/>
              <a:gd name="T21" fmla="*/ 24 h 160"/>
              <a:gd name="T22" fmla="*/ 43 w 121"/>
              <a:gd name="T23" fmla="*/ 18 h 160"/>
              <a:gd name="T24" fmla="*/ 36 w 121"/>
              <a:gd name="T25" fmla="*/ 8 h 160"/>
              <a:gd name="T26" fmla="*/ 26 w 121"/>
              <a:gd name="T27" fmla="*/ 14 h 160"/>
              <a:gd name="T28" fmla="*/ 105 w 121"/>
              <a:gd name="T29" fmla="*/ 45 h 160"/>
              <a:gd name="T30" fmla="*/ 114 w 121"/>
              <a:gd name="T31" fmla="*/ 35 h 160"/>
              <a:gd name="T32" fmla="*/ 105 w 121"/>
              <a:gd name="T33" fmla="*/ 29 h 160"/>
              <a:gd name="T34" fmla="*/ 99 w 121"/>
              <a:gd name="T35" fmla="*/ 38 h 160"/>
              <a:gd name="T36" fmla="*/ 85 w 121"/>
              <a:gd name="T37" fmla="*/ 24 h 160"/>
              <a:gd name="T38" fmla="*/ 94 w 121"/>
              <a:gd name="T39" fmla="*/ 17 h 160"/>
              <a:gd name="T40" fmla="*/ 87 w 121"/>
              <a:gd name="T41" fmla="*/ 8 h 160"/>
              <a:gd name="T42" fmla="*/ 80 w 121"/>
              <a:gd name="T43" fmla="*/ 18 h 160"/>
              <a:gd name="T44" fmla="*/ 15 w 121"/>
              <a:gd name="T45" fmla="*/ 67 h 160"/>
              <a:gd name="T46" fmla="*/ 15 w 121"/>
              <a:gd name="T47" fmla="*/ 59 h 160"/>
              <a:gd name="T48" fmla="*/ 0 w 121"/>
              <a:gd name="T49" fmla="*/ 62 h 160"/>
              <a:gd name="T50" fmla="*/ 10 w 121"/>
              <a:gd name="T51" fmla="*/ 73 h 160"/>
              <a:gd name="T52" fmla="*/ 111 w 121"/>
              <a:gd name="T53" fmla="*/ 58 h 160"/>
              <a:gd name="T54" fmla="*/ 107 w 121"/>
              <a:gd name="T55" fmla="*/ 65 h 160"/>
              <a:gd name="T56" fmla="*/ 111 w 121"/>
              <a:gd name="T57" fmla="*/ 73 h 160"/>
              <a:gd name="T58" fmla="*/ 121 w 121"/>
              <a:gd name="T59" fmla="*/ 62 h 160"/>
              <a:gd name="T60" fmla="*/ 108 w 121"/>
              <a:gd name="T61" fmla="*/ 85 h 160"/>
              <a:gd name="T62" fmla="*/ 99 w 121"/>
              <a:gd name="T63" fmla="*/ 91 h 160"/>
              <a:gd name="T64" fmla="*/ 108 w 121"/>
              <a:gd name="T65" fmla="*/ 101 h 160"/>
              <a:gd name="T66" fmla="*/ 115 w 121"/>
              <a:gd name="T67" fmla="*/ 91 h 160"/>
              <a:gd name="T68" fmla="*/ 16 w 121"/>
              <a:gd name="T69" fmla="*/ 84 h 160"/>
              <a:gd name="T70" fmla="*/ 7 w 121"/>
              <a:gd name="T71" fmla="*/ 91 h 160"/>
              <a:gd name="T72" fmla="*/ 14 w 121"/>
              <a:gd name="T73" fmla="*/ 101 h 160"/>
              <a:gd name="T74" fmla="*/ 21 w 121"/>
              <a:gd name="T75" fmla="*/ 93 h 160"/>
              <a:gd name="T76" fmla="*/ 49 w 121"/>
              <a:gd name="T77" fmla="*/ 150 h 160"/>
              <a:gd name="T78" fmla="*/ 71 w 121"/>
              <a:gd name="T79" fmla="*/ 160 h 160"/>
              <a:gd name="T80" fmla="*/ 61 w 121"/>
              <a:gd name="T81" fmla="*/ 20 h 160"/>
              <a:gd name="T82" fmla="*/ 39 w 121"/>
              <a:gd name="T83" fmla="*/ 123 h 160"/>
              <a:gd name="T84" fmla="*/ 83 w 121"/>
              <a:gd name="T85" fmla="*/ 123 h 160"/>
              <a:gd name="T86" fmla="*/ 61 w 121"/>
              <a:gd name="T87" fmla="*/ 20 h 160"/>
              <a:gd name="T88" fmla="*/ 68 w 121"/>
              <a:gd name="T89" fmla="*/ 112 h 160"/>
              <a:gd name="T90" fmla="*/ 43 w 121"/>
              <a:gd name="T91" fmla="*/ 90 h 160"/>
              <a:gd name="T92" fmla="*/ 87 w 121"/>
              <a:gd name="T93" fmla="*/ 6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1" h="160">
                <a:moveTo>
                  <a:pt x="76" y="135"/>
                </a:moveTo>
                <a:cubicBezTo>
                  <a:pt x="45" y="135"/>
                  <a:pt x="45" y="135"/>
                  <a:pt x="45" y="135"/>
                </a:cubicBezTo>
                <a:cubicBezTo>
                  <a:pt x="44" y="135"/>
                  <a:pt x="41" y="137"/>
                  <a:pt x="41" y="140"/>
                </a:cubicBezTo>
                <a:cubicBezTo>
                  <a:pt x="41" y="142"/>
                  <a:pt x="44" y="144"/>
                  <a:pt x="45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9" y="144"/>
                  <a:pt x="80" y="142"/>
                  <a:pt x="80" y="140"/>
                </a:cubicBezTo>
                <a:cubicBezTo>
                  <a:pt x="80" y="137"/>
                  <a:pt x="79" y="135"/>
                  <a:pt x="76" y="135"/>
                </a:cubicBezTo>
                <a:close/>
                <a:moveTo>
                  <a:pt x="13" y="44"/>
                </a:moveTo>
                <a:cubicBezTo>
                  <a:pt x="14" y="45"/>
                  <a:pt x="14" y="45"/>
                  <a:pt x="16" y="45"/>
                </a:cubicBezTo>
                <a:cubicBezTo>
                  <a:pt x="17" y="45"/>
                  <a:pt x="18" y="44"/>
                  <a:pt x="20" y="42"/>
                </a:cubicBezTo>
                <a:cubicBezTo>
                  <a:pt x="20" y="41"/>
                  <a:pt x="21" y="39"/>
                  <a:pt x="23" y="38"/>
                </a:cubicBezTo>
                <a:cubicBezTo>
                  <a:pt x="23" y="36"/>
                  <a:pt x="23" y="35"/>
                  <a:pt x="23" y="35"/>
                </a:cubicBezTo>
                <a:cubicBezTo>
                  <a:pt x="23" y="33"/>
                  <a:pt x="21" y="32"/>
                  <a:pt x="20" y="32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7"/>
                  <a:pt x="14" y="27"/>
                  <a:pt x="14" y="27"/>
                </a:cubicBezTo>
                <a:cubicBezTo>
                  <a:pt x="12" y="27"/>
                  <a:pt x="10" y="29"/>
                  <a:pt x="10" y="30"/>
                </a:cubicBezTo>
                <a:cubicBezTo>
                  <a:pt x="7" y="35"/>
                  <a:pt x="7" y="35"/>
                  <a:pt x="7" y="35"/>
                </a:cubicBezTo>
                <a:cubicBezTo>
                  <a:pt x="6" y="36"/>
                  <a:pt x="7" y="41"/>
                  <a:pt x="9" y="42"/>
                </a:cubicBezTo>
                <a:cubicBezTo>
                  <a:pt x="13" y="44"/>
                  <a:pt x="13" y="44"/>
                  <a:pt x="13" y="44"/>
                </a:cubicBezTo>
                <a:close/>
                <a:moveTo>
                  <a:pt x="58" y="15"/>
                </a:moveTo>
                <a:cubicBezTo>
                  <a:pt x="60" y="15"/>
                  <a:pt x="60" y="15"/>
                  <a:pt x="61" y="15"/>
                </a:cubicBezTo>
                <a:cubicBezTo>
                  <a:pt x="62" y="15"/>
                  <a:pt x="62" y="15"/>
                  <a:pt x="62" y="15"/>
                </a:cubicBezTo>
                <a:cubicBezTo>
                  <a:pt x="62" y="15"/>
                  <a:pt x="62" y="15"/>
                  <a:pt x="64" y="15"/>
                </a:cubicBezTo>
                <a:cubicBezTo>
                  <a:pt x="65" y="15"/>
                  <a:pt x="68" y="14"/>
                  <a:pt x="68" y="11"/>
                </a:cubicBezTo>
                <a:cubicBezTo>
                  <a:pt x="68" y="6"/>
                  <a:pt x="68" y="6"/>
                  <a:pt x="68" y="6"/>
                </a:cubicBezTo>
                <a:cubicBezTo>
                  <a:pt x="68" y="3"/>
                  <a:pt x="65" y="0"/>
                  <a:pt x="62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6" y="0"/>
                  <a:pt x="54" y="3"/>
                  <a:pt x="54" y="6"/>
                </a:cubicBezTo>
                <a:cubicBezTo>
                  <a:pt x="54" y="11"/>
                  <a:pt x="54" y="11"/>
                  <a:pt x="54" y="11"/>
                </a:cubicBezTo>
                <a:cubicBezTo>
                  <a:pt x="54" y="14"/>
                  <a:pt x="56" y="15"/>
                  <a:pt x="58" y="15"/>
                </a:cubicBezTo>
                <a:close/>
                <a:moveTo>
                  <a:pt x="27" y="17"/>
                </a:moveTo>
                <a:cubicBezTo>
                  <a:pt x="29" y="21"/>
                  <a:pt x="29" y="21"/>
                  <a:pt x="29" y="21"/>
                </a:cubicBezTo>
                <a:cubicBezTo>
                  <a:pt x="30" y="24"/>
                  <a:pt x="32" y="24"/>
                  <a:pt x="33" y="24"/>
                </a:cubicBezTo>
                <a:cubicBezTo>
                  <a:pt x="34" y="24"/>
                  <a:pt x="36" y="24"/>
                  <a:pt x="36" y="24"/>
                </a:cubicBezTo>
                <a:cubicBezTo>
                  <a:pt x="37" y="22"/>
                  <a:pt x="38" y="21"/>
                  <a:pt x="40" y="21"/>
                </a:cubicBezTo>
                <a:cubicBezTo>
                  <a:pt x="41" y="21"/>
                  <a:pt x="41" y="19"/>
                  <a:pt x="43" y="18"/>
                </a:cubicBezTo>
                <a:cubicBezTo>
                  <a:pt x="43" y="17"/>
                  <a:pt x="43" y="15"/>
                  <a:pt x="41" y="14"/>
                </a:cubicBezTo>
                <a:cubicBezTo>
                  <a:pt x="38" y="9"/>
                  <a:pt x="38" y="9"/>
                  <a:pt x="38" y="9"/>
                </a:cubicBezTo>
                <a:cubicBezTo>
                  <a:pt x="38" y="8"/>
                  <a:pt x="37" y="8"/>
                  <a:pt x="36" y="8"/>
                </a:cubicBezTo>
                <a:cubicBezTo>
                  <a:pt x="34" y="8"/>
                  <a:pt x="33" y="8"/>
                  <a:pt x="33" y="8"/>
                </a:cubicBezTo>
                <a:cubicBezTo>
                  <a:pt x="29" y="11"/>
                  <a:pt x="29" y="11"/>
                  <a:pt x="29" y="11"/>
                </a:cubicBezTo>
                <a:cubicBezTo>
                  <a:pt x="27" y="11"/>
                  <a:pt x="27" y="12"/>
                  <a:pt x="26" y="14"/>
                </a:cubicBezTo>
                <a:cubicBezTo>
                  <a:pt x="26" y="15"/>
                  <a:pt x="26" y="17"/>
                  <a:pt x="27" y="17"/>
                </a:cubicBezTo>
                <a:close/>
                <a:moveTo>
                  <a:pt x="101" y="42"/>
                </a:moveTo>
                <a:cubicBezTo>
                  <a:pt x="102" y="44"/>
                  <a:pt x="103" y="45"/>
                  <a:pt x="105" y="45"/>
                </a:cubicBezTo>
                <a:cubicBezTo>
                  <a:pt x="106" y="45"/>
                  <a:pt x="106" y="45"/>
                  <a:pt x="108" y="44"/>
                </a:cubicBezTo>
                <a:cubicBezTo>
                  <a:pt x="112" y="42"/>
                  <a:pt x="112" y="42"/>
                  <a:pt x="112" y="42"/>
                </a:cubicBezTo>
                <a:cubicBezTo>
                  <a:pt x="115" y="41"/>
                  <a:pt x="115" y="36"/>
                  <a:pt x="114" y="35"/>
                </a:cubicBezTo>
                <a:cubicBezTo>
                  <a:pt x="112" y="30"/>
                  <a:pt x="112" y="30"/>
                  <a:pt x="112" y="30"/>
                </a:cubicBezTo>
                <a:cubicBezTo>
                  <a:pt x="111" y="29"/>
                  <a:pt x="109" y="27"/>
                  <a:pt x="108" y="27"/>
                </a:cubicBezTo>
                <a:cubicBezTo>
                  <a:pt x="106" y="27"/>
                  <a:pt x="105" y="27"/>
                  <a:pt x="105" y="29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99" y="32"/>
                  <a:pt x="98" y="33"/>
                  <a:pt x="98" y="35"/>
                </a:cubicBezTo>
                <a:cubicBezTo>
                  <a:pt x="98" y="35"/>
                  <a:pt x="98" y="36"/>
                  <a:pt x="99" y="38"/>
                </a:cubicBezTo>
                <a:cubicBezTo>
                  <a:pt x="99" y="39"/>
                  <a:pt x="101" y="41"/>
                  <a:pt x="101" y="42"/>
                </a:cubicBezTo>
                <a:close/>
                <a:moveTo>
                  <a:pt x="81" y="21"/>
                </a:moveTo>
                <a:cubicBezTo>
                  <a:pt x="83" y="21"/>
                  <a:pt x="84" y="22"/>
                  <a:pt x="85" y="24"/>
                </a:cubicBezTo>
                <a:cubicBezTo>
                  <a:pt x="87" y="24"/>
                  <a:pt x="87" y="24"/>
                  <a:pt x="88" y="24"/>
                </a:cubicBezTo>
                <a:cubicBezTo>
                  <a:pt x="90" y="24"/>
                  <a:pt x="91" y="24"/>
                  <a:pt x="92" y="21"/>
                </a:cubicBezTo>
                <a:cubicBezTo>
                  <a:pt x="94" y="17"/>
                  <a:pt x="94" y="17"/>
                  <a:pt x="94" y="17"/>
                </a:cubicBezTo>
                <a:cubicBezTo>
                  <a:pt x="95" y="15"/>
                  <a:pt x="95" y="12"/>
                  <a:pt x="92" y="11"/>
                </a:cubicBezTo>
                <a:cubicBezTo>
                  <a:pt x="88" y="8"/>
                  <a:pt x="88" y="8"/>
                  <a:pt x="88" y="8"/>
                </a:cubicBezTo>
                <a:cubicBezTo>
                  <a:pt x="87" y="8"/>
                  <a:pt x="87" y="8"/>
                  <a:pt x="87" y="8"/>
                </a:cubicBezTo>
                <a:cubicBezTo>
                  <a:pt x="84" y="8"/>
                  <a:pt x="83" y="8"/>
                  <a:pt x="83" y="9"/>
                </a:cubicBezTo>
                <a:cubicBezTo>
                  <a:pt x="80" y="14"/>
                  <a:pt x="80" y="14"/>
                  <a:pt x="80" y="14"/>
                </a:cubicBezTo>
                <a:cubicBezTo>
                  <a:pt x="78" y="15"/>
                  <a:pt x="78" y="17"/>
                  <a:pt x="80" y="18"/>
                </a:cubicBezTo>
                <a:cubicBezTo>
                  <a:pt x="80" y="19"/>
                  <a:pt x="80" y="21"/>
                  <a:pt x="81" y="21"/>
                </a:cubicBezTo>
                <a:close/>
                <a:moveTo>
                  <a:pt x="15" y="71"/>
                </a:moveTo>
                <a:cubicBezTo>
                  <a:pt x="15" y="70"/>
                  <a:pt x="16" y="68"/>
                  <a:pt x="15" y="67"/>
                </a:cubicBezTo>
                <a:cubicBezTo>
                  <a:pt x="15" y="65"/>
                  <a:pt x="15" y="65"/>
                  <a:pt x="15" y="65"/>
                </a:cubicBezTo>
                <a:cubicBezTo>
                  <a:pt x="15" y="64"/>
                  <a:pt x="15" y="64"/>
                  <a:pt x="15" y="62"/>
                </a:cubicBezTo>
                <a:cubicBezTo>
                  <a:pt x="16" y="61"/>
                  <a:pt x="15" y="59"/>
                  <a:pt x="15" y="59"/>
                </a:cubicBezTo>
                <a:cubicBezTo>
                  <a:pt x="13" y="58"/>
                  <a:pt x="12" y="58"/>
                  <a:pt x="10" y="58"/>
                </a:cubicBezTo>
                <a:cubicBezTo>
                  <a:pt x="6" y="58"/>
                  <a:pt x="6" y="58"/>
                  <a:pt x="6" y="58"/>
                </a:cubicBezTo>
                <a:cubicBezTo>
                  <a:pt x="3" y="58"/>
                  <a:pt x="0" y="59"/>
                  <a:pt x="0" y="62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70"/>
                  <a:pt x="3" y="73"/>
                  <a:pt x="6" y="73"/>
                </a:cubicBezTo>
                <a:cubicBezTo>
                  <a:pt x="10" y="73"/>
                  <a:pt x="10" y="73"/>
                  <a:pt x="10" y="73"/>
                </a:cubicBezTo>
                <a:cubicBezTo>
                  <a:pt x="12" y="73"/>
                  <a:pt x="13" y="71"/>
                  <a:pt x="15" y="71"/>
                </a:cubicBezTo>
                <a:close/>
                <a:moveTo>
                  <a:pt x="117" y="58"/>
                </a:moveTo>
                <a:cubicBezTo>
                  <a:pt x="111" y="58"/>
                  <a:pt x="111" y="58"/>
                  <a:pt x="111" y="58"/>
                </a:cubicBezTo>
                <a:cubicBezTo>
                  <a:pt x="110" y="58"/>
                  <a:pt x="108" y="58"/>
                  <a:pt x="108" y="59"/>
                </a:cubicBezTo>
                <a:cubicBezTo>
                  <a:pt x="107" y="59"/>
                  <a:pt x="107" y="61"/>
                  <a:pt x="107" y="62"/>
                </a:cubicBezTo>
                <a:cubicBezTo>
                  <a:pt x="107" y="64"/>
                  <a:pt x="107" y="64"/>
                  <a:pt x="107" y="65"/>
                </a:cubicBezTo>
                <a:cubicBezTo>
                  <a:pt x="107" y="67"/>
                  <a:pt x="107" y="67"/>
                  <a:pt x="107" y="67"/>
                </a:cubicBezTo>
                <a:cubicBezTo>
                  <a:pt x="107" y="68"/>
                  <a:pt x="107" y="70"/>
                  <a:pt x="108" y="71"/>
                </a:cubicBezTo>
                <a:cubicBezTo>
                  <a:pt x="108" y="71"/>
                  <a:pt x="110" y="73"/>
                  <a:pt x="111" y="73"/>
                </a:cubicBezTo>
                <a:cubicBezTo>
                  <a:pt x="117" y="73"/>
                  <a:pt x="117" y="73"/>
                  <a:pt x="117" y="73"/>
                </a:cubicBezTo>
                <a:cubicBezTo>
                  <a:pt x="118" y="73"/>
                  <a:pt x="121" y="70"/>
                  <a:pt x="121" y="67"/>
                </a:cubicBezTo>
                <a:cubicBezTo>
                  <a:pt x="121" y="62"/>
                  <a:pt x="121" y="62"/>
                  <a:pt x="121" y="62"/>
                </a:cubicBezTo>
                <a:cubicBezTo>
                  <a:pt x="121" y="59"/>
                  <a:pt x="118" y="58"/>
                  <a:pt x="117" y="58"/>
                </a:cubicBezTo>
                <a:close/>
                <a:moveTo>
                  <a:pt x="112" y="88"/>
                </a:moveTo>
                <a:cubicBezTo>
                  <a:pt x="108" y="85"/>
                  <a:pt x="108" y="85"/>
                  <a:pt x="108" y="85"/>
                </a:cubicBezTo>
                <a:cubicBezTo>
                  <a:pt x="106" y="85"/>
                  <a:pt x="106" y="84"/>
                  <a:pt x="105" y="84"/>
                </a:cubicBezTo>
                <a:cubicBezTo>
                  <a:pt x="103" y="84"/>
                  <a:pt x="102" y="85"/>
                  <a:pt x="101" y="87"/>
                </a:cubicBezTo>
                <a:cubicBezTo>
                  <a:pt x="101" y="88"/>
                  <a:pt x="99" y="90"/>
                  <a:pt x="99" y="91"/>
                </a:cubicBezTo>
                <a:cubicBezTo>
                  <a:pt x="98" y="94"/>
                  <a:pt x="99" y="97"/>
                  <a:pt x="101" y="98"/>
                </a:cubicBezTo>
                <a:cubicBezTo>
                  <a:pt x="105" y="101"/>
                  <a:pt x="105" y="101"/>
                  <a:pt x="105" y="101"/>
                </a:cubicBezTo>
                <a:cubicBezTo>
                  <a:pt x="105" y="101"/>
                  <a:pt x="106" y="101"/>
                  <a:pt x="108" y="101"/>
                </a:cubicBezTo>
                <a:cubicBezTo>
                  <a:pt x="109" y="101"/>
                  <a:pt x="111" y="100"/>
                  <a:pt x="112" y="98"/>
                </a:cubicBezTo>
                <a:cubicBezTo>
                  <a:pt x="114" y="94"/>
                  <a:pt x="114" y="94"/>
                  <a:pt x="114" y="94"/>
                </a:cubicBezTo>
                <a:cubicBezTo>
                  <a:pt x="115" y="94"/>
                  <a:pt x="115" y="93"/>
                  <a:pt x="115" y="91"/>
                </a:cubicBezTo>
                <a:cubicBezTo>
                  <a:pt x="114" y="90"/>
                  <a:pt x="114" y="88"/>
                  <a:pt x="112" y="88"/>
                </a:cubicBezTo>
                <a:close/>
                <a:moveTo>
                  <a:pt x="20" y="87"/>
                </a:moveTo>
                <a:cubicBezTo>
                  <a:pt x="18" y="85"/>
                  <a:pt x="17" y="84"/>
                  <a:pt x="16" y="84"/>
                </a:cubicBezTo>
                <a:cubicBezTo>
                  <a:pt x="14" y="84"/>
                  <a:pt x="14" y="85"/>
                  <a:pt x="13" y="85"/>
                </a:cubicBezTo>
                <a:cubicBezTo>
                  <a:pt x="9" y="88"/>
                  <a:pt x="9" y="88"/>
                  <a:pt x="9" y="88"/>
                </a:cubicBezTo>
                <a:cubicBezTo>
                  <a:pt x="7" y="88"/>
                  <a:pt x="7" y="90"/>
                  <a:pt x="7" y="91"/>
                </a:cubicBezTo>
                <a:cubicBezTo>
                  <a:pt x="6" y="93"/>
                  <a:pt x="7" y="94"/>
                  <a:pt x="7" y="94"/>
                </a:cubicBezTo>
                <a:cubicBezTo>
                  <a:pt x="10" y="98"/>
                  <a:pt x="10" y="98"/>
                  <a:pt x="10" y="98"/>
                </a:cubicBezTo>
                <a:cubicBezTo>
                  <a:pt x="10" y="100"/>
                  <a:pt x="12" y="101"/>
                  <a:pt x="14" y="101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20" y="98"/>
                  <a:pt x="20" y="98"/>
                  <a:pt x="20" y="98"/>
                </a:cubicBezTo>
                <a:cubicBezTo>
                  <a:pt x="21" y="97"/>
                  <a:pt x="23" y="94"/>
                  <a:pt x="21" y="93"/>
                </a:cubicBezTo>
                <a:cubicBezTo>
                  <a:pt x="21" y="90"/>
                  <a:pt x="20" y="88"/>
                  <a:pt x="20" y="87"/>
                </a:cubicBezTo>
                <a:close/>
                <a:moveTo>
                  <a:pt x="71" y="150"/>
                </a:moveTo>
                <a:cubicBezTo>
                  <a:pt x="49" y="150"/>
                  <a:pt x="49" y="150"/>
                  <a:pt x="49" y="150"/>
                </a:cubicBezTo>
                <a:cubicBezTo>
                  <a:pt x="47" y="150"/>
                  <a:pt x="45" y="151"/>
                  <a:pt x="45" y="155"/>
                </a:cubicBezTo>
                <a:cubicBezTo>
                  <a:pt x="45" y="158"/>
                  <a:pt x="47" y="160"/>
                  <a:pt x="49" y="160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4" y="160"/>
                  <a:pt x="75" y="158"/>
                  <a:pt x="75" y="155"/>
                </a:cubicBezTo>
                <a:cubicBezTo>
                  <a:pt x="75" y="151"/>
                  <a:pt x="74" y="150"/>
                  <a:pt x="71" y="150"/>
                </a:cubicBezTo>
                <a:close/>
                <a:moveTo>
                  <a:pt x="61" y="20"/>
                </a:moveTo>
                <a:cubicBezTo>
                  <a:pt x="39" y="20"/>
                  <a:pt x="20" y="40"/>
                  <a:pt x="20" y="64"/>
                </a:cubicBezTo>
                <a:cubicBezTo>
                  <a:pt x="20" y="75"/>
                  <a:pt x="24" y="85"/>
                  <a:pt x="30" y="96"/>
                </a:cubicBezTo>
                <a:cubicBezTo>
                  <a:pt x="34" y="106"/>
                  <a:pt x="39" y="114"/>
                  <a:pt x="39" y="123"/>
                </a:cubicBezTo>
                <a:cubicBezTo>
                  <a:pt x="39" y="126"/>
                  <a:pt x="41" y="127"/>
                  <a:pt x="44" y="127"/>
                </a:cubicBezTo>
                <a:cubicBezTo>
                  <a:pt x="77" y="127"/>
                  <a:pt x="77" y="127"/>
                  <a:pt x="77" y="127"/>
                </a:cubicBezTo>
                <a:cubicBezTo>
                  <a:pt x="80" y="127"/>
                  <a:pt x="83" y="126"/>
                  <a:pt x="83" y="123"/>
                </a:cubicBezTo>
                <a:cubicBezTo>
                  <a:pt x="83" y="114"/>
                  <a:pt x="87" y="105"/>
                  <a:pt x="91" y="96"/>
                </a:cubicBezTo>
                <a:cubicBezTo>
                  <a:pt x="97" y="85"/>
                  <a:pt x="101" y="75"/>
                  <a:pt x="101" y="64"/>
                </a:cubicBezTo>
                <a:cubicBezTo>
                  <a:pt x="101" y="40"/>
                  <a:pt x="84" y="20"/>
                  <a:pt x="61" y="20"/>
                </a:cubicBezTo>
                <a:close/>
                <a:moveTo>
                  <a:pt x="78" y="88"/>
                </a:moveTo>
                <a:cubicBezTo>
                  <a:pt x="75" y="96"/>
                  <a:pt x="71" y="103"/>
                  <a:pt x="70" y="112"/>
                </a:cubicBezTo>
                <a:cubicBezTo>
                  <a:pt x="70" y="112"/>
                  <a:pt x="70" y="112"/>
                  <a:pt x="68" y="112"/>
                </a:cubicBezTo>
                <a:cubicBezTo>
                  <a:pt x="53" y="112"/>
                  <a:pt x="53" y="112"/>
                  <a:pt x="53" y="112"/>
                </a:cubicBezTo>
                <a:cubicBezTo>
                  <a:pt x="51" y="112"/>
                  <a:pt x="51" y="112"/>
                  <a:pt x="51" y="112"/>
                </a:cubicBezTo>
                <a:cubicBezTo>
                  <a:pt x="50" y="105"/>
                  <a:pt x="46" y="97"/>
                  <a:pt x="43" y="90"/>
                </a:cubicBezTo>
                <a:cubicBezTo>
                  <a:pt x="39" y="81"/>
                  <a:pt x="34" y="71"/>
                  <a:pt x="34" y="64"/>
                </a:cubicBezTo>
                <a:cubicBezTo>
                  <a:pt x="34" y="49"/>
                  <a:pt x="46" y="35"/>
                  <a:pt x="61" y="35"/>
                </a:cubicBezTo>
                <a:cubicBezTo>
                  <a:pt x="75" y="35"/>
                  <a:pt x="87" y="49"/>
                  <a:pt x="87" y="64"/>
                </a:cubicBezTo>
                <a:cubicBezTo>
                  <a:pt x="87" y="71"/>
                  <a:pt x="83" y="79"/>
                  <a:pt x="78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3" name="Freeform 86">
            <a:extLst>
              <a:ext uri="{FF2B5EF4-FFF2-40B4-BE49-F238E27FC236}">
                <a16:creationId xmlns:a16="http://schemas.microsoft.com/office/drawing/2014/main" id="{66346571-DB2C-4A32-A769-2E6F991410C2}"/>
              </a:ext>
            </a:extLst>
          </p:cNvPr>
          <p:cNvSpPr>
            <a:spLocks noEditPoints="1"/>
          </p:cNvSpPr>
          <p:nvPr/>
        </p:nvSpPr>
        <p:spPr bwMode="auto">
          <a:xfrm>
            <a:off x="8079121" y="2297158"/>
            <a:ext cx="407523" cy="451414"/>
          </a:xfrm>
          <a:custGeom>
            <a:avLst/>
            <a:gdLst>
              <a:gd name="T0" fmla="*/ 125 w 159"/>
              <a:gd name="T1" fmla="*/ 4 h 160"/>
              <a:gd name="T2" fmla="*/ 14 w 159"/>
              <a:gd name="T3" fmla="*/ 0 h 160"/>
              <a:gd name="T4" fmla="*/ 0 w 159"/>
              <a:gd name="T5" fmla="*/ 144 h 160"/>
              <a:gd name="T6" fmla="*/ 144 w 159"/>
              <a:gd name="T7" fmla="*/ 160 h 160"/>
              <a:gd name="T8" fmla="*/ 159 w 159"/>
              <a:gd name="T9" fmla="*/ 44 h 160"/>
              <a:gd name="T10" fmla="*/ 149 w 159"/>
              <a:gd name="T11" fmla="*/ 144 h 160"/>
              <a:gd name="T12" fmla="*/ 14 w 159"/>
              <a:gd name="T13" fmla="*/ 150 h 160"/>
              <a:gd name="T14" fmla="*/ 9 w 159"/>
              <a:gd name="T15" fmla="*/ 18 h 160"/>
              <a:gd name="T16" fmla="*/ 114 w 159"/>
              <a:gd name="T17" fmla="*/ 12 h 160"/>
              <a:gd name="T18" fmla="*/ 129 w 159"/>
              <a:gd name="T19" fmla="*/ 49 h 160"/>
              <a:gd name="T20" fmla="*/ 149 w 159"/>
              <a:gd name="T21" fmla="*/ 144 h 160"/>
              <a:gd name="T22" fmla="*/ 129 w 159"/>
              <a:gd name="T23" fmla="*/ 44 h 160"/>
              <a:gd name="T24" fmla="*/ 119 w 159"/>
              <a:gd name="T25" fmla="*/ 12 h 160"/>
              <a:gd name="T26" fmla="*/ 134 w 159"/>
              <a:gd name="T27" fmla="*/ 44 h 160"/>
              <a:gd name="T28" fmla="*/ 102 w 159"/>
              <a:gd name="T29" fmla="*/ 39 h 160"/>
              <a:gd name="T30" fmla="*/ 102 w 159"/>
              <a:gd name="T31" fmla="*/ 33 h 160"/>
              <a:gd name="T32" fmla="*/ 74 w 159"/>
              <a:gd name="T33" fmla="*/ 35 h 160"/>
              <a:gd name="T34" fmla="*/ 77 w 159"/>
              <a:gd name="T35" fmla="*/ 54 h 160"/>
              <a:gd name="T36" fmla="*/ 103 w 159"/>
              <a:gd name="T37" fmla="*/ 50 h 160"/>
              <a:gd name="T38" fmla="*/ 77 w 159"/>
              <a:gd name="T39" fmla="*/ 49 h 160"/>
              <a:gd name="T40" fmla="*/ 77 w 159"/>
              <a:gd name="T41" fmla="*/ 54 h 160"/>
              <a:gd name="T42" fmla="*/ 78 w 159"/>
              <a:gd name="T43" fmla="*/ 71 h 160"/>
              <a:gd name="T44" fmla="*/ 138 w 159"/>
              <a:gd name="T45" fmla="*/ 67 h 160"/>
              <a:gd name="T46" fmla="*/ 78 w 159"/>
              <a:gd name="T47" fmla="*/ 65 h 160"/>
              <a:gd name="T48" fmla="*/ 137 w 159"/>
              <a:gd name="T49" fmla="*/ 97 h 160"/>
              <a:gd name="T50" fmla="*/ 20 w 159"/>
              <a:gd name="T51" fmla="*/ 99 h 160"/>
              <a:gd name="T52" fmla="*/ 137 w 159"/>
              <a:gd name="T53" fmla="*/ 102 h 160"/>
              <a:gd name="T54" fmla="*/ 137 w 159"/>
              <a:gd name="T55" fmla="*/ 97 h 160"/>
              <a:gd name="T56" fmla="*/ 23 w 159"/>
              <a:gd name="T57" fmla="*/ 113 h 160"/>
              <a:gd name="T58" fmla="*/ 23 w 159"/>
              <a:gd name="T59" fmla="*/ 118 h 160"/>
              <a:gd name="T60" fmla="*/ 138 w 159"/>
              <a:gd name="T61" fmla="*/ 114 h 160"/>
              <a:gd name="T62" fmla="*/ 137 w 159"/>
              <a:gd name="T63" fmla="*/ 128 h 160"/>
              <a:gd name="T64" fmla="*/ 20 w 159"/>
              <a:gd name="T65" fmla="*/ 130 h 160"/>
              <a:gd name="T66" fmla="*/ 137 w 159"/>
              <a:gd name="T67" fmla="*/ 134 h 160"/>
              <a:gd name="T68" fmla="*/ 137 w 159"/>
              <a:gd name="T69" fmla="*/ 128 h 160"/>
              <a:gd name="T70" fmla="*/ 23 w 159"/>
              <a:gd name="T71" fmla="*/ 81 h 160"/>
              <a:gd name="T72" fmla="*/ 23 w 159"/>
              <a:gd name="T73" fmla="*/ 86 h 160"/>
              <a:gd name="T74" fmla="*/ 138 w 159"/>
              <a:gd name="T75" fmla="*/ 82 h 160"/>
              <a:gd name="T76" fmla="*/ 25 w 159"/>
              <a:gd name="T77" fmla="*/ 71 h 160"/>
              <a:gd name="T78" fmla="*/ 64 w 159"/>
              <a:gd name="T79" fmla="*/ 66 h 160"/>
              <a:gd name="T80" fmla="*/ 59 w 159"/>
              <a:gd name="T81" fmla="*/ 28 h 160"/>
              <a:gd name="T82" fmla="*/ 20 w 159"/>
              <a:gd name="T83" fmla="*/ 34 h 160"/>
              <a:gd name="T84" fmla="*/ 25 w 159"/>
              <a:gd name="T85" fmla="*/ 71 h 160"/>
              <a:gd name="T86" fmla="*/ 54 w 159"/>
              <a:gd name="T87" fmla="*/ 39 h 160"/>
              <a:gd name="T88" fmla="*/ 30 w 159"/>
              <a:gd name="T89" fmla="*/ 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59" h="160">
                <a:moveTo>
                  <a:pt x="155" y="35"/>
                </a:moveTo>
                <a:cubicBezTo>
                  <a:pt x="125" y="4"/>
                  <a:pt x="125" y="4"/>
                  <a:pt x="125" y="4"/>
                </a:cubicBezTo>
                <a:cubicBezTo>
                  <a:pt x="124" y="2"/>
                  <a:pt x="122" y="0"/>
                  <a:pt x="119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9"/>
                  <a:pt x="0" y="18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53"/>
                  <a:pt x="6" y="160"/>
                  <a:pt x="14" y="160"/>
                </a:cubicBezTo>
                <a:cubicBezTo>
                  <a:pt x="144" y="160"/>
                  <a:pt x="144" y="160"/>
                  <a:pt x="144" y="160"/>
                </a:cubicBezTo>
                <a:cubicBezTo>
                  <a:pt x="152" y="160"/>
                  <a:pt x="159" y="153"/>
                  <a:pt x="159" y="144"/>
                </a:cubicBezTo>
                <a:cubicBezTo>
                  <a:pt x="159" y="44"/>
                  <a:pt x="159" y="44"/>
                  <a:pt x="159" y="44"/>
                </a:cubicBezTo>
                <a:cubicBezTo>
                  <a:pt x="159" y="41"/>
                  <a:pt x="159" y="37"/>
                  <a:pt x="155" y="35"/>
                </a:cubicBezTo>
                <a:close/>
                <a:moveTo>
                  <a:pt x="149" y="144"/>
                </a:moveTo>
                <a:cubicBezTo>
                  <a:pt x="149" y="146"/>
                  <a:pt x="147" y="150"/>
                  <a:pt x="144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3" y="150"/>
                  <a:pt x="9" y="146"/>
                  <a:pt x="9" y="144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4"/>
                  <a:pt x="13" y="12"/>
                  <a:pt x="14" y="12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4" y="33"/>
                  <a:pt x="114" y="33"/>
                  <a:pt x="114" y="33"/>
                </a:cubicBezTo>
                <a:cubicBezTo>
                  <a:pt x="114" y="41"/>
                  <a:pt x="120" y="49"/>
                  <a:pt x="129" y="49"/>
                </a:cubicBezTo>
                <a:cubicBezTo>
                  <a:pt x="149" y="49"/>
                  <a:pt x="149" y="49"/>
                  <a:pt x="149" y="49"/>
                </a:cubicBezTo>
                <a:lnTo>
                  <a:pt x="149" y="144"/>
                </a:lnTo>
                <a:close/>
                <a:moveTo>
                  <a:pt x="134" y="44"/>
                </a:moveTo>
                <a:cubicBezTo>
                  <a:pt x="129" y="44"/>
                  <a:pt x="129" y="44"/>
                  <a:pt x="129" y="44"/>
                </a:cubicBezTo>
                <a:cubicBezTo>
                  <a:pt x="124" y="44"/>
                  <a:pt x="119" y="39"/>
                  <a:pt x="119" y="33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149" y="44"/>
                  <a:pt x="149" y="44"/>
                  <a:pt x="149" y="44"/>
                </a:cubicBezTo>
                <a:lnTo>
                  <a:pt x="134" y="44"/>
                </a:lnTo>
                <a:close/>
                <a:moveTo>
                  <a:pt x="77" y="39"/>
                </a:moveTo>
                <a:cubicBezTo>
                  <a:pt x="102" y="39"/>
                  <a:pt x="102" y="39"/>
                  <a:pt x="102" y="39"/>
                </a:cubicBezTo>
                <a:cubicBezTo>
                  <a:pt x="103" y="39"/>
                  <a:pt x="103" y="37"/>
                  <a:pt x="103" y="35"/>
                </a:cubicBezTo>
                <a:cubicBezTo>
                  <a:pt x="103" y="33"/>
                  <a:pt x="103" y="33"/>
                  <a:pt x="102" y="33"/>
                </a:cubicBezTo>
                <a:cubicBezTo>
                  <a:pt x="77" y="33"/>
                  <a:pt x="77" y="33"/>
                  <a:pt x="77" y="33"/>
                </a:cubicBezTo>
                <a:cubicBezTo>
                  <a:pt x="76" y="33"/>
                  <a:pt x="74" y="33"/>
                  <a:pt x="74" y="35"/>
                </a:cubicBezTo>
                <a:cubicBezTo>
                  <a:pt x="74" y="37"/>
                  <a:pt x="76" y="39"/>
                  <a:pt x="77" y="39"/>
                </a:cubicBezTo>
                <a:close/>
                <a:moveTo>
                  <a:pt x="77" y="54"/>
                </a:moveTo>
                <a:cubicBezTo>
                  <a:pt x="102" y="54"/>
                  <a:pt x="102" y="54"/>
                  <a:pt x="102" y="54"/>
                </a:cubicBezTo>
                <a:cubicBezTo>
                  <a:pt x="103" y="54"/>
                  <a:pt x="103" y="52"/>
                  <a:pt x="103" y="50"/>
                </a:cubicBezTo>
                <a:cubicBezTo>
                  <a:pt x="103" y="49"/>
                  <a:pt x="103" y="49"/>
                  <a:pt x="102" y="49"/>
                </a:cubicBezTo>
                <a:cubicBezTo>
                  <a:pt x="77" y="49"/>
                  <a:pt x="77" y="49"/>
                  <a:pt x="77" y="49"/>
                </a:cubicBezTo>
                <a:cubicBezTo>
                  <a:pt x="76" y="49"/>
                  <a:pt x="74" y="49"/>
                  <a:pt x="74" y="50"/>
                </a:cubicBezTo>
                <a:cubicBezTo>
                  <a:pt x="74" y="52"/>
                  <a:pt x="76" y="54"/>
                  <a:pt x="77" y="54"/>
                </a:cubicBezTo>
                <a:close/>
                <a:moveTo>
                  <a:pt x="74" y="67"/>
                </a:moveTo>
                <a:cubicBezTo>
                  <a:pt x="74" y="69"/>
                  <a:pt x="76" y="71"/>
                  <a:pt x="78" y="71"/>
                </a:cubicBezTo>
                <a:cubicBezTo>
                  <a:pt x="137" y="71"/>
                  <a:pt x="137" y="71"/>
                  <a:pt x="137" y="71"/>
                </a:cubicBezTo>
                <a:cubicBezTo>
                  <a:pt x="138" y="71"/>
                  <a:pt x="138" y="69"/>
                  <a:pt x="138" y="67"/>
                </a:cubicBezTo>
                <a:cubicBezTo>
                  <a:pt x="138" y="65"/>
                  <a:pt x="138" y="65"/>
                  <a:pt x="137" y="65"/>
                </a:cubicBezTo>
                <a:cubicBezTo>
                  <a:pt x="78" y="65"/>
                  <a:pt x="78" y="65"/>
                  <a:pt x="78" y="65"/>
                </a:cubicBezTo>
                <a:cubicBezTo>
                  <a:pt x="76" y="65"/>
                  <a:pt x="74" y="65"/>
                  <a:pt x="74" y="67"/>
                </a:cubicBezTo>
                <a:close/>
                <a:moveTo>
                  <a:pt x="137" y="97"/>
                </a:moveTo>
                <a:cubicBezTo>
                  <a:pt x="23" y="97"/>
                  <a:pt x="23" y="97"/>
                  <a:pt x="23" y="97"/>
                </a:cubicBezTo>
                <a:cubicBezTo>
                  <a:pt x="22" y="97"/>
                  <a:pt x="20" y="97"/>
                  <a:pt x="20" y="99"/>
                </a:cubicBezTo>
                <a:cubicBezTo>
                  <a:pt x="20" y="100"/>
                  <a:pt x="22" y="102"/>
                  <a:pt x="23" y="102"/>
                </a:cubicBezTo>
                <a:cubicBezTo>
                  <a:pt x="137" y="102"/>
                  <a:pt x="137" y="102"/>
                  <a:pt x="137" y="102"/>
                </a:cubicBezTo>
                <a:cubicBezTo>
                  <a:pt x="138" y="102"/>
                  <a:pt x="138" y="100"/>
                  <a:pt x="138" y="99"/>
                </a:cubicBezTo>
                <a:cubicBezTo>
                  <a:pt x="138" y="97"/>
                  <a:pt x="138" y="97"/>
                  <a:pt x="137" y="97"/>
                </a:cubicBezTo>
                <a:close/>
                <a:moveTo>
                  <a:pt x="137" y="113"/>
                </a:moveTo>
                <a:cubicBezTo>
                  <a:pt x="23" y="113"/>
                  <a:pt x="23" y="113"/>
                  <a:pt x="23" y="113"/>
                </a:cubicBezTo>
                <a:cubicBezTo>
                  <a:pt x="22" y="113"/>
                  <a:pt x="20" y="113"/>
                  <a:pt x="20" y="114"/>
                </a:cubicBezTo>
                <a:cubicBezTo>
                  <a:pt x="20" y="116"/>
                  <a:pt x="22" y="118"/>
                  <a:pt x="23" y="118"/>
                </a:cubicBezTo>
                <a:cubicBezTo>
                  <a:pt x="137" y="118"/>
                  <a:pt x="137" y="118"/>
                  <a:pt x="137" y="118"/>
                </a:cubicBezTo>
                <a:cubicBezTo>
                  <a:pt x="138" y="118"/>
                  <a:pt x="138" y="116"/>
                  <a:pt x="138" y="114"/>
                </a:cubicBezTo>
                <a:cubicBezTo>
                  <a:pt x="138" y="113"/>
                  <a:pt x="138" y="113"/>
                  <a:pt x="137" y="113"/>
                </a:cubicBezTo>
                <a:close/>
                <a:moveTo>
                  <a:pt x="137" y="128"/>
                </a:moveTo>
                <a:cubicBezTo>
                  <a:pt x="23" y="128"/>
                  <a:pt x="23" y="128"/>
                  <a:pt x="23" y="128"/>
                </a:cubicBezTo>
                <a:cubicBezTo>
                  <a:pt x="22" y="128"/>
                  <a:pt x="20" y="128"/>
                  <a:pt x="20" y="130"/>
                </a:cubicBezTo>
                <a:cubicBezTo>
                  <a:pt x="20" y="132"/>
                  <a:pt x="22" y="134"/>
                  <a:pt x="23" y="134"/>
                </a:cubicBezTo>
                <a:cubicBezTo>
                  <a:pt x="137" y="134"/>
                  <a:pt x="137" y="134"/>
                  <a:pt x="137" y="134"/>
                </a:cubicBezTo>
                <a:cubicBezTo>
                  <a:pt x="138" y="134"/>
                  <a:pt x="138" y="132"/>
                  <a:pt x="138" y="130"/>
                </a:cubicBezTo>
                <a:cubicBezTo>
                  <a:pt x="138" y="128"/>
                  <a:pt x="138" y="128"/>
                  <a:pt x="137" y="128"/>
                </a:cubicBezTo>
                <a:close/>
                <a:moveTo>
                  <a:pt x="137" y="81"/>
                </a:moveTo>
                <a:cubicBezTo>
                  <a:pt x="23" y="81"/>
                  <a:pt x="23" y="81"/>
                  <a:pt x="23" y="81"/>
                </a:cubicBezTo>
                <a:cubicBezTo>
                  <a:pt x="22" y="81"/>
                  <a:pt x="20" y="81"/>
                  <a:pt x="20" y="82"/>
                </a:cubicBezTo>
                <a:cubicBezTo>
                  <a:pt x="20" y="84"/>
                  <a:pt x="22" y="86"/>
                  <a:pt x="23" y="86"/>
                </a:cubicBezTo>
                <a:cubicBezTo>
                  <a:pt x="137" y="86"/>
                  <a:pt x="137" y="86"/>
                  <a:pt x="137" y="86"/>
                </a:cubicBezTo>
                <a:cubicBezTo>
                  <a:pt x="138" y="86"/>
                  <a:pt x="138" y="84"/>
                  <a:pt x="138" y="82"/>
                </a:cubicBezTo>
                <a:cubicBezTo>
                  <a:pt x="138" y="81"/>
                  <a:pt x="138" y="81"/>
                  <a:pt x="137" y="81"/>
                </a:cubicBezTo>
                <a:close/>
                <a:moveTo>
                  <a:pt x="25" y="71"/>
                </a:moveTo>
                <a:cubicBezTo>
                  <a:pt x="59" y="71"/>
                  <a:pt x="59" y="71"/>
                  <a:pt x="59" y="71"/>
                </a:cubicBezTo>
                <a:cubicBezTo>
                  <a:pt x="62" y="71"/>
                  <a:pt x="64" y="67"/>
                  <a:pt x="64" y="66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30"/>
                  <a:pt x="62" y="28"/>
                  <a:pt x="59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3" y="28"/>
                  <a:pt x="20" y="30"/>
                  <a:pt x="20" y="34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7"/>
                  <a:pt x="23" y="71"/>
                  <a:pt x="25" y="71"/>
                </a:cubicBezTo>
                <a:close/>
                <a:moveTo>
                  <a:pt x="30" y="39"/>
                </a:moveTo>
                <a:cubicBezTo>
                  <a:pt x="54" y="39"/>
                  <a:pt x="54" y="39"/>
                  <a:pt x="54" y="39"/>
                </a:cubicBezTo>
                <a:cubicBezTo>
                  <a:pt x="54" y="60"/>
                  <a:pt x="54" y="60"/>
                  <a:pt x="54" y="60"/>
                </a:cubicBezTo>
                <a:cubicBezTo>
                  <a:pt x="30" y="60"/>
                  <a:pt x="30" y="60"/>
                  <a:pt x="30" y="60"/>
                </a:cubicBezTo>
                <a:lnTo>
                  <a:pt x="30" y="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24369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A958B51-FD86-4FED-BB0D-3039ACE2AD06}"/>
              </a:ext>
            </a:extLst>
          </p:cNvPr>
          <p:cNvSpPr/>
          <p:nvPr/>
        </p:nvSpPr>
        <p:spPr>
          <a:xfrm>
            <a:off x="2563110" y="350329"/>
            <a:ext cx="7205921" cy="993255"/>
          </a:xfrm>
          <a:prstGeom prst="round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E39D78-E708-4383-A011-A6018EC566E4}"/>
              </a:ext>
            </a:extLst>
          </p:cNvPr>
          <p:cNvSpPr/>
          <p:nvPr/>
        </p:nvSpPr>
        <p:spPr>
          <a:xfrm>
            <a:off x="2534668" y="326097"/>
            <a:ext cx="74270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2000"/>
            </a:pPr>
            <a:r>
              <a:rPr lang="uk-UA" sz="2000" dirty="0">
                <a:solidFill>
                  <a:schemeClr val="bg1"/>
                </a:solidFill>
                <a:cs typeface="Times New Roman" panose="02020603050405020304" pitchFamily="18" charset="0"/>
              </a:rPr>
              <a:t>Програма</a:t>
            </a:r>
            <a:r>
              <a:rPr 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chemeClr val="bg1"/>
                </a:solidFill>
                <a:cs typeface="Times New Roman" panose="02020603050405020304" pitchFamily="18" charset="0"/>
              </a:rPr>
              <a:t>«Демонтаж незаконно встановлених/розміщених</a:t>
            </a:r>
            <a:endParaRPr lang="en-US" sz="20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lvl="0" algn="ctr">
              <a:buClr>
                <a:srgbClr val="000000"/>
              </a:buClr>
              <a:buSzPts val="2000"/>
            </a:pPr>
            <a:r>
              <a:rPr lang="uk-UA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елементів благоустрою, рекламних конструкцій, вивісок, тимчасових (металевих) гаражів та тимчасових споруд»</a:t>
            </a:r>
            <a:endParaRPr lang="ru-RU" sz="2000" dirty="0">
              <a:solidFill>
                <a:schemeClr val="bg1"/>
              </a:solidFill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CAC1125-225C-4C0B-81E0-560489DAA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1651" y="2525164"/>
            <a:ext cx="442078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Розробник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Програми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Відділ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муніципальної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інспекції</a:t>
            </a: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Термін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реалізації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Програми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 роки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Обсяг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фінансування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Програми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2024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рік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58 962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Профінансовано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звітний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період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58 961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5" name="Прямоугольник 514">
            <a:extLst>
              <a:ext uri="{FF2B5EF4-FFF2-40B4-BE49-F238E27FC236}">
                <a16:creationId xmlns:a16="http://schemas.microsoft.com/office/drawing/2014/main" id="{3A76E7EC-2421-43CC-87C2-FBA74403AA54}"/>
              </a:ext>
            </a:extLst>
          </p:cNvPr>
          <p:cNvSpPr/>
          <p:nvPr/>
        </p:nvSpPr>
        <p:spPr>
          <a:xfrm>
            <a:off x="10875146" y="213064"/>
            <a:ext cx="1225118" cy="46163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4" name="Прямоугольник 563">
            <a:extLst>
              <a:ext uri="{FF2B5EF4-FFF2-40B4-BE49-F238E27FC236}">
                <a16:creationId xmlns:a16="http://schemas.microsoft.com/office/drawing/2014/main" id="{2C235CD1-CD4F-4E73-BAA5-8F43B179C459}"/>
              </a:ext>
            </a:extLst>
          </p:cNvPr>
          <p:cNvSpPr/>
          <p:nvPr/>
        </p:nvSpPr>
        <p:spPr>
          <a:xfrm>
            <a:off x="350520" y="6309360"/>
            <a:ext cx="2209800" cy="3429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3" name="Рисунок 562">
            <a:extLst>
              <a:ext uri="{FF2B5EF4-FFF2-40B4-BE49-F238E27FC236}">
                <a16:creationId xmlns:a16="http://schemas.microsoft.com/office/drawing/2014/main" id="{2E3EB0DE-EB7B-4948-AE7F-00BA3310D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229" y="5461168"/>
            <a:ext cx="1874859" cy="26520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17937A-9786-4387-927F-FC5A84592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0520" y="1902304"/>
            <a:ext cx="6078272" cy="405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0145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B89C09-368D-4910-9092-5EA8919B6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84" y="907965"/>
            <a:ext cx="5301343" cy="5301343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A958B51-FD86-4FED-BB0D-3039ACE2AD06}"/>
              </a:ext>
            </a:extLst>
          </p:cNvPr>
          <p:cNvSpPr/>
          <p:nvPr/>
        </p:nvSpPr>
        <p:spPr>
          <a:xfrm>
            <a:off x="2674022" y="286795"/>
            <a:ext cx="6903729" cy="716256"/>
          </a:xfrm>
          <a:prstGeom prst="round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E39D78-E708-4383-A011-A6018EC566E4}"/>
              </a:ext>
            </a:extLst>
          </p:cNvPr>
          <p:cNvSpPr/>
          <p:nvPr/>
        </p:nvSpPr>
        <p:spPr>
          <a:xfrm>
            <a:off x="2674022" y="420255"/>
            <a:ext cx="6903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Комунальна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установа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«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Інститут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розвитку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Коломийської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громади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»</a:t>
            </a:r>
            <a:endParaRPr lang="ru-RU" dirty="0">
              <a:solidFill>
                <a:schemeClr val="bg1"/>
              </a:solidFill>
            </a:endParaRPr>
          </a:p>
          <a:p>
            <a:pPr lvl="0" algn="ctr">
              <a:buClr>
                <a:srgbClr val="000000"/>
              </a:buClr>
              <a:buSzPts val="2000"/>
            </a:pPr>
            <a:endParaRPr lang="ru-RU" dirty="0">
              <a:solidFill>
                <a:schemeClr val="bg1"/>
              </a:solidFill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CAC1125-225C-4C0B-81E0-560489DAA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171" y="2303675"/>
            <a:ext cx="569017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Заробітна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плата: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893 195 грн.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Нарахування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оплату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праці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179 174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Оплата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комунальних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послуг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енергоносіїв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    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47 362 грн.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Інші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видатки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244 359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Профінансовано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всього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1 364 090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5" name="Прямоугольник 514">
            <a:extLst>
              <a:ext uri="{FF2B5EF4-FFF2-40B4-BE49-F238E27FC236}">
                <a16:creationId xmlns:a16="http://schemas.microsoft.com/office/drawing/2014/main" id="{3A76E7EC-2421-43CC-87C2-FBA74403AA54}"/>
              </a:ext>
            </a:extLst>
          </p:cNvPr>
          <p:cNvSpPr/>
          <p:nvPr/>
        </p:nvSpPr>
        <p:spPr>
          <a:xfrm>
            <a:off x="10875146" y="213064"/>
            <a:ext cx="1225118" cy="46163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4" name="Прямоугольник 563">
            <a:extLst>
              <a:ext uri="{FF2B5EF4-FFF2-40B4-BE49-F238E27FC236}">
                <a16:creationId xmlns:a16="http://schemas.microsoft.com/office/drawing/2014/main" id="{2C235CD1-CD4F-4E73-BAA5-8F43B179C459}"/>
              </a:ext>
            </a:extLst>
          </p:cNvPr>
          <p:cNvSpPr/>
          <p:nvPr/>
        </p:nvSpPr>
        <p:spPr>
          <a:xfrm>
            <a:off x="350520" y="6309360"/>
            <a:ext cx="2209800" cy="3429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3" name="Рисунок 562">
            <a:extLst>
              <a:ext uri="{FF2B5EF4-FFF2-40B4-BE49-F238E27FC236}">
                <a16:creationId xmlns:a16="http://schemas.microsoft.com/office/drawing/2014/main" id="{2E3EB0DE-EB7B-4948-AE7F-00BA3310D4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229" y="5461168"/>
            <a:ext cx="1874859" cy="265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71284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12A4D9-8407-4773-BCD6-D57E3D4BB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4" y="1175658"/>
            <a:ext cx="4973216" cy="4973216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A958B51-FD86-4FED-BB0D-3039ACE2AD06}"/>
              </a:ext>
            </a:extLst>
          </p:cNvPr>
          <p:cNvSpPr/>
          <p:nvPr/>
        </p:nvSpPr>
        <p:spPr>
          <a:xfrm>
            <a:off x="2644135" y="350330"/>
            <a:ext cx="6903729" cy="825328"/>
          </a:xfrm>
          <a:prstGeom prst="round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E39D78-E708-4383-A011-A6018EC566E4}"/>
              </a:ext>
            </a:extLst>
          </p:cNvPr>
          <p:cNvSpPr/>
          <p:nvPr/>
        </p:nvSpPr>
        <p:spPr>
          <a:xfrm>
            <a:off x="2674022" y="420255"/>
            <a:ext cx="6903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Комунальна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установа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«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Централізована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бухгалтерія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бюджетних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установ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Коломийської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міської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територіальної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громади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»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CAC1125-225C-4C0B-81E0-560489DAA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99" y="2631992"/>
            <a:ext cx="569017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Заробітна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плата: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6 224 372 грн.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Нарахування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оплату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праці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1 277 885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Оплата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послуг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інших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видатків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199 242 грн.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Профінансовано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всього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7 701 499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5" name="Прямоугольник 514">
            <a:extLst>
              <a:ext uri="{FF2B5EF4-FFF2-40B4-BE49-F238E27FC236}">
                <a16:creationId xmlns:a16="http://schemas.microsoft.com/office/drawing/2014/main" id="{3A76E7EC-2421-43CC-87C2-FBA74403AA54}"/>
              </a:ext>
            </a:extLst>
          </p:cNvPr>
          <p:cNvSpPr/>
          <p:nvPr/>
        </p:nvSpPr>
        <p:spPr>
          <a:xfrm>
            <a:off x="10875146" y="213064"/>
            <a:ext cx="1225118" cy="46163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4" name="Прямоугольник 563">
            <a:extLst>
              <a:ext uri="{FF2B5EF4-FFF2-40B4-BE49-F238E27FC236}">
                <a16:creationId xmlns:a16="http://schemas.microsoft.com/office/drawing/2014/main" id="{2C235CD1-CD4F-4E73-BAA5-8F43B179C459}"/>
              </a:ext>
            </a:extLst>
          </p:cNvPr>
          <p:cNvSpPr/>
          <p:nvPr/>
        </p:nvSpPr>
        <p:spPr>
          <a:xfrm>
            <a:off x="350520" y="6309360"/>
            <a:ext cx="2209800" cy="3429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3" name="Рисунок 562">
            <a:extLst>
              <a:ext uri="{FF2B5EF4-FFF2-40B4-BE49-F238E27FC236}">
                <a16:creationId xmlns:a16="http://schemas.microsoft.com/office/drawing/2014/main" id="{2E3EB0DE-EB7B-4948-AE7F-00BA3310D4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229" y="5461168"/>
            <a:ext cx="1874859" cy="265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83098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A958B51-FD86-4FED-BB0D-3039ACE2AD06}"/>
              </a:ext>
            </a:extLst>
          </p:cNvPr>
          <p:cNvSpPr/>
          <p:nvPr/>
        </p:nvSpPr>
        <p:spPr>
          <a:xfrm>
            <a:off x="2563110" y="350329"/>
            <a:ext cx="7205921" cy="993255"/>
          </a:xfrm>
          <a:prstGeom prst="round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E39D78-E708-4383-A011-A6018EC566E4}"/>
              </a:ext>
            </a:extLst>
          </p:cNvPr>
          <p:cNvSpPr/>
          <p:nvPr/>
        </p:nvSpPr>
        <p:spPr>
          <a:xfrm>
            <a:off x="2644135" y="376521"/>
            <a:ext cx="69037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chemeClr val="bg1"/>
                </a:solidFill>
                <a:ea typeface="Times New Roman" panose="02020603050405020304" pitchFamily="18" charset="0"/>
              </a:rPr>
              <a:t>Програма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 panose="02020603050405020304" pitchFamily="18" charset="0"/>
              </a:rPr>
              <a:t>удосконалення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 panose="02020603050405020304" pitchFamily="18" charset="0"/>
              </a:rPr>
              <a:t>служби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 panose="02020603050405020304" pitchFamily="18" charset="0"/>
              </a:rPr>
              <a:t>превентивної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 panose="02020603050405020304" pitchFamily="18" charset="0"/>
              </a:rPr>
              <a:t>поліції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ea typeface="Times New Roman" panose="02020603050405020304" pitchFamily="18" charset="0"/>
              </a:rPr>
              <a:t>покращення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 panose="02020603050405020304" pitchFamily="18" charset="0"/>
              </a:rPr>
              <a:t>її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 panose="02020603050405020304" pitchFamily="18" charset="0"/>
              </a:rPr>
              <a:t>матеріально-технічного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ea typeface="Times New Roman" panose="02020603050405020304" pitchFamily="18" charset="0"/>
              </a:rPr>
              <a:t>підняття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 panose="02020603050405020304" pitchFamily="18" charset="0"/>
              </a:rPr>
              <a:t>іміджу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 panose="02020603050405020304" pitchFamily="18" charset="0"/>
              </a:rPr>
              <a:t>служби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 в м. </a:t>
            </a:r>
            <a:r>
              <a:rPr lang="ru-RU" dirty="0" err="1">
                <a:solidFill>
                  <a:schemeClr val="bg1"/>
                </a:solidFill>
                <a:ea typeface="Times New Roman" panose="02020603050405020304" pitchFamily="18" charset="0"/>
              </a:rPr>
              <a:t>Коломиї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 на 2021-2025 роки»</a:t>
            </a:r>
          </a:p>
        </p:txBody>
      </p:sp>
      <p:sp>
        <p:nvSpPr>
          <p:cNvPr id="515" name="Прямоугольник 514">
            <a:extLst>
              <a:ext uri="{FF2B5EF4-FFF2-40B4-BE49-F238E27FC236}">
                <a16:creationId xmlns:a16="http://schemas.microsoft.com/office/drawing/2014/main" id="{3A76E7EC-2421-43CC-87C2-FBA74403AA54}"/>
              </a:ext>
            </a:extLst>
          </p:cNvPr>
          <p:cNvSpPr/>
          <p:nvPr/>
        </p:nvSpPr>
        <p:spPr>
          <a:xfrm>
            <a:off x="10875146" y="213064"/>
            <a:ext cx="1225118" cy="46163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4" name="Прямоугольник 563">
            <a:extLst>
              <a:ext uri="{FF2B5EF4-FFF2-40B4-BE49-F238E27FC236}">
                <a16:creationId xmlns:a16="http://schemas.microsoft.com/office/drawing/2014/main" id="{2C235CD1-CD4F-4E73-BAA5-8F43B179C459}"/>
              </a:ext>
            </a:extLst>
          </p:cNvPr>
          <p:cNvSpPr/>
          <p:nvPr/>
        </p:nvSpPr>
        <p:spPr>
          <a:xfrm>
            <a:off x="350520" y="6309360"/>
            <a:ext cx="2209800" cy="3429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3" name="Рисунок 562">
            <a:extLst>
              <a:ext uri="{FF2B5EF4-FFF2-40B4-BE49-F238E27FC236}">
                <a16:creationId xmlns:a16="http://schemas.microsoft.com/office/drawing/2014/main" id="{2E3EB0DE-EB7B-4948-AE7F-00BA3310D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229" y="5461168"/>
            <a:ext cx="1874859" cy="26520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70976D7-3A88-42E1-8936-99CA21F6CB80}"/>
              </a:ext>
            </a:extLst>
          </p:cNvPr>
          <p:cNvSpPr txBox="1"/>
          <p:nvPr/>
        </p:nvSpPr>
        <p:spPr>
          <a:xfrm>
            <a:off x="7426302" y="2232045"/>
            <a:ext cx="3108543" cy="993255"/>
          </a:xfrm>
          <a:prstGeom prst="rect">
            <a:avLst/>
          </a:prstGeom>
          <a:solidFill>
            <a:srgbClr val="36AFCE"/>
          </a:solidFill>
        </p:spPr>
        <p:txBody>
          <a:bodyPr wrap="square" rtlCol="0">
            <a:spAutoFit/>
          </a:bodyPr>
          <a:lstStyle/>
          <a:p>
            <a:endParaRPr lang="en-US" sz="1997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5A8A43E-97B2-44E9-B32B-E2373969E950}"/>
              </a:ext>
            </a:extLst>
          </p:cNvPr>
          <p:cNvSpPr/>
          <p:nvPr/>
        </p:nvSpPr>
        <p:spPr>
          <a:xfrm>
            <a:off x="7514172" y="2313175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99 993,00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22" name="Rectangle 31">
            <a:extLst>
              <a:ext uri="{FF2B5EF4-FFF2-40B4-BE49-F238E27FC236}">
                <a16:creationId xmlns:a16="http://schemas.microsoft.com/office/drawing/2014/main" id="{6E3DB238-D7BA-4E05-95C5-4002BE6BB1A4}"/>
              </a:ext>
            </a:extLst>
          </p:cNvPr>
          <p:cNvSpPr/>
          <p:nvPr/>
        </p:nvSpPr>
        <p:spPr>
          <a:xfrm>
            <a:off x="7426302" y="3225300"/>
            <a:ext cx="3108543" cy="18748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61A43D-8C27-44D1-A1F0-9012C94B470F}"/>
              </a:ext>
            </a:extLst>
          </p:cNvPr>
          <p:cNvSpPr txBox="1"/>
          <p:nvPr/>
        </p:nvSpPr>
        <p:spPr>
          <a:xfrm>
            <a:off x="7500407" y="3754659"/>
            <a:ext cx="296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Наведення благоустрою на території відділу поліції</a:t>
            </a:r>
            <a:endParaRPr lang="uk-UA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9A254D-A28A-4522-90B8-0D32F9D50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33" y="1369776"/>
            <a:ext cx="4769767" cy="476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99410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F5FC52-F68F-4040-96AD-0060A8F21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2" y="1316723"/>
            <a:ext cx="5164087" cy="516408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CDDC45E-1294-4FEC-BAD2-DC8F30DD3DC6}"/>
              </a:ext>
            </a:extLst>
          </p:cNvPr>
          <p:cNvSpPr txBox="1"/>
          <p:nvPr/>
        </p:nvSpPr>
        <p:spPr>
          <a:xfrm>
            <a:off x="7045075" y="2204054"/>
            <a:ext cx="3108543" cy="993255"/>
          </a:xfrm>
          <a:prstGeom prst="rect">
            <a:avLst/>
          </a:prstGeom>
          <a:solidFill>
            <a:srgbClr val="36AFCE"/>
          </a:solidFill>
        </p:spPr>
        <p:txBody>
          <a:bodyPr wrap="square" rtlCol="0">
            <a:spAutoFit/>
          </a:bodyPr>
          <a:lstStyle/>
          <a:p>
            <a:endParaRPr lang="en-US" sz="1997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A958B51-FD86-4FED-BB0D-3039ACE2AD06}"/>
              </a:ext>
            </a:extLst>
          </p:cNvPr>
          <p:cNvSpPr/>
          <p:nvPr/>
        </p:nvSpPr>
        <p:spPr>
          <a:xfrm>
            <a:off x="2563110" y="350329"/>
            <a:ext cx="7205921" cy="993255"/>
          </a:xfrm>
          <a:prstGeom prst="round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E39D78-E708-4383-A011-A6018EC566E4}"/>
              </a:ext>
            </a:extLst>
          </p:cNvPr>
          <p:cNvSpPr/>
          <p:nvPr/>
        </p:nvSpPr>
        <p:spPr>
          <a:xfrm>
            <a:off x="2644135" y="376521"/>
            <a:ext cx="69037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solidFill>
                  <a:schemeClr val="bg1"/>
                </a:solidFill>
                <a:ea typeface="Times New Roman" panose="02020603050405020304" pitchFamily="18" charset="0"/>
              </a:rPr>
              <a:t>«</a:t>
            </a:r>
            <a:r>
              <a:rPr lang="uk-UA" dirty="0">
                <a:solidFill>
                  <a:schemeClr val="bg1"/>
                </a:solidFill>
              </a:rPr>
              <a:t>Програма забезпечення підготовки та проведення призову громадян на строкову військову службу та на військову службу за контрактом на 2021-2025 роки»</a:t>
            </a:r>
          </a:p>
        </p:txBody>
      </p:sp>
      <p:sp>
        <p:nvSpPr>
          <p:cNvPr id="515" name="Прямоугольник 514">
            <a:extLst>
              <a:ext uri="{FF2B5EF4-FFF2-40B4-BE49-F238E27FC236}">
                <a16:creationId xmlns:a16="http://schemas.microsoft.com/office/drawing/2014/main" id="{3A76E7EC-2421-43CC-87C2-FBA74403AA54}"/>
              </a:ext>
            </a:extLst>
          </p:cNvPr>
          <p:cNvSpPr/>
          <p:nvPr/>
        </p:nvSpPr>
        <p:spPr>
          <a:xfrm>
            <a:off x="10875146" y="213064"/>
            <a:ext cx="1225118" cy="46163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4" name="Прямоугольник 563">
            <a:extLst>
              <a:ext uri="{FF2B5EF4-FFF2-40B4-BE49-F238E27FC236}">
                <a16:creationId xmlns:a16="http://schemas.microsoft.com/office/drawing/2014/main" id="{2C235CD1-CD4F-4E73-BAA5-8F43B179C459}"/>
              </a:ext>
            </a:extLst>
          </p:cNvPr>
          <p:cNvSpPr/>
          <p:nvPr/>
        </p:nvSpPr>
        <p:spPr>
          <a:xfrm>
            <a:off x="350520" y="6309360"/>
            <a:ext cx="2209800" cy="3429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3" name="Рисунок 562">
            <a:extLst>
              <a:ext uri="{FF2B5EF4-FFF2-40B4-BE49-F238E27FC236}">
                <a16:creationId xmlns:a16="http://schemas.microsoft.com/office/drawing/2014/main" id="{2E3EB0DE-EB7B-4948-AE7F-00BA3310D4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229" y="5461168"/>
            <a:ext cx="1874859" cy="265201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D008FC9-EBB0-4A0A-8062-407443B52A92}"/>
              </a:ext>
            </a:extLst>
          </p:cNvPr>
          <p:cNvSpPr/>
          <p:nvPr/>
        </p:nvSpPr>
        <p:spPr>
          <a:xfrm>
            <a:off x="7132945" y="2285184"/>
            <a:ext cx="29546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14 048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k-UA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22" name="Rectangle 31">
            <a:extLst>
              <a:ext uri="{FF2B5EF4-FFF2-40B4-BE49-F238E27FC236}">
                <a16:creationId xmlns:a16="http://schemas.microsoft.com/office/drawing/2014/main" id="{82E51CA4-FBF0-40F6-8B79-A452EB751F76}"/>
              </a:ext>
            </a:extLst>
          </p:cNvPr>
          <p:cNvSpPr/>
          <p:nvPr/>
        </p:nvSpPr>
        <p:spPr>
          <a:xfrm>
            <a:off x="7045075" y="3197309"/>
            <a:ext cx="3108543" cy="18748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D66D64-A11B-4473-9C0A-3CA9429CC759}"/>
              </a:ext>
            </a:extLst>
          </p:cNvPr>
          <p:cNvSpPr txBox="1"/>
          <p:nvPr/>
        </p:nvSpPr>
        <p:spPr>
          <a:xfrm>
            <a:off x="7119180" y="3352437"/>
            <a:ext cx="29603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профінансовано закупівлю марок, нагрудних </a:t>
            </a:r>
            <a:r>
              <a:rPr lang="uk-UA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відеореєстраторів</a:t>
            </a:r>
            <a:r>
              <a:rPr lang="uk-UA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та паливно-мастильних матеріалів на загальну суму</a:t>
            </a:r>
            <a:endParaRPr lang="uk-UA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471569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8CDDC45E-1294-4FEC-BAD2-DC8F30DD3DC6}"/>
              </a:ext>
            </a:extLst>
          </p:cNvPr>
          <p:cNvSpPr txBox="1"/>
          <p:nvPr/>
        </p:nvSpPr>
        <p:spPr>
          <a:xfrm>
            <a:off x="6979333" y="1985061"/>
            <a:ext cx="3999812" cy="993255"/>
          </a:xfrm>
          <a:prstGeom prst="rect">
            <a:avLst/>
          </a:prstGeom>
          <a:solidFill>
            <a:srgbClr val="36AFCE"/>
          </a:solidFill>
        </p:spPr>
        <p:txBody>
          <a:bodyPr wrap="square" rtlCol="0">
            <a:spAutoFit/>
          </a:bodyPr>
          <a:lstStyle/>
          <a:p>
            <a:endParaRPr lang="en-US" sz="1997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A958B51-FD86-4FED-BB0D-3039ACE2AD06}"/>
              </a:ext>
            </a:extLst>
          </p:cNvPr>
          <p:cNvSpPr/>
          <p:nvPr/>
        </p:nvSpPr>
        <p:spPr>
          <a:xfrm>
            <a:off x="2563110" y="350329"/>
            <a:ext cx="7205921" cy="993255"/>
          </a:xfrm>
          <a:prstGeom prst="round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E39D78-E708-4383-A011-A6018EC566E4}"/>
              </a:ext>
            </a:extLst>
          </p:cNvPr>
          <p:cNvSpPr/>
          <p:nvPr/>
        </p:nvSpPr>
        <p:spPr>
          <a:xfrm>
            <a:off x="2725161" y="452358"/>
            <a:ext cx="69037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2000" dirty="0">
                <a:solidFill>
                  <a:schemeClr val="bg1"/>
                </a:solidFill>
              </a:rPr>
              <a:t>Програма розвиток Центру військово-патріотичного виховання та допризовної підготовки на 2022-2025 роки»  </a:t>
            </a:r>
          </a:p>
        </p:txBody>
      </p:sp>
      <p:sp>
        <p:nvSpPr>
          <p:cNvPr id="515" name="Прямоугольник 514">
            <a:extLst>
              <a:ext uri="{FF2B5EF4-FFF2-40B4-BE49-F238E27FC236}">
                <a16:creationId xmlns:a16="http://schemas.microsoft.com/office/drawing/2014/main" id="{3A76E7EC-2421-43CC-87C2-FBA74403AA54}"/>
              </a:ext>
            </a:extLst>
          </p:cNvPr>
          <p:cNvSpPr/>
          <p:nvPr/>
        </p:nvSpPr>
        <p:spPr>
          <a:xfrm>
            <a:off x="10875146" y="213064"/>
            <a:ext cx="1225118" cy="46163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4" name="Прямоугольник 563">
            <a:extLst>
              <a:ext uri="{FF2B5EF4-FFF2-40B4-BE49-F238E27FC236}">
                <a16:creationId xmlns:a16="http://schemas.microsoft.com/office/drawing/2014/main" id="{2C235CD1-CD4F-4E73-BAA5-8F43B179C459}"/>
              </a:ext>
            </a:extLst>
          </p:cNvPr>
          <p:cNvSpPr/>
          <p:nvPr/>
        </p:nvSpPr>
        <p:spPr>
          <a:xfrm>
            <a:off x="350520" y="6309360"/>
            <a:ext cx="2209800" cy="3429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3" name="Рисунок 562">
            <a:extLst>
              <a:ext uri="{FF2B5EF4-FFF2-40B4-BE49-F238E27FC236}">
                <a16:creationId xmlns:a16="http://schemas.microsoft.com/office/drawing/2014/main" id="{2E3EB0DE-EB7B-4948-AE7F-00BA3310D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229" y="5461168"/>
            <a:ext cx="1874859" cy="265201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D008FC9-EBB0-4A0A-8062-407443B52A92}"/>
              </a:ext>
            </a:extLst>
          </p:cNvPr>
          <p:cNvSpPr/>
          <p:nvPr/>
        </p:nvSpPr>
        <p:spPr>
          <a:xfrm>
            <a:off x="7079160" y="2092926"/>
            <a:ext cx="39998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721 102,0</a:t>
            </a:r>
            <a:r>
              <a:rPr lang="uk-UA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грн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22" name="Rectangle 31">
            <a:extLst>
              <a:ext uri="{FF2B5EF4-FFF2-40B4-BE49-F238E27FC236}">
                <a16:creationId xmlns:a16="http://schemas.microsoft.com/office/drawing/2014/main" id="{82E51CA4-FBF0-40F6-8B79-A452EB751F76}"/>
              </a:ext>
            </a:extLst>
          </p:cNvPr>
          <p:cNvSpPr/>
          <p:nvPr/>
        </p:nvSpPr>
        <p:spPr>
          <a:xfrm>
            <a:off x="6991159" y="2975717"/>
            <a:ext cx="3999812" cy="2692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D66D64-A11B-4473-9C0A-3CA9429CC759}"/>
              </a:ext>
            </a:extLst>
          </p:cNvPr>
          <p:cNvSpPr txBox="1"/>
          <p:nvPr/>
        </p:nvSpPr>
        <p:spPr>
          <a:xfrm>
            <a:off x="7079160" y="3038673"/>
            <a:ext cx="38999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придбано матеріали, обладнання та інвентар для забезпечення функціонування Центру</a:t>
            </a:r>
            <a:r>
              <a:rPr lang="ru-RU" sz="1600" dirty="0"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військово-патріотичного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виховання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допризовної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підготовки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імені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Мирона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Забарила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в с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r>
              <a:rPr lang="uk-UA" sz="1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Кубаївка</a:t>
            </a:r>
            <a:r>
              <a:rPr lang="uk-UA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, встановлено флагшток, контейнер, споряджено смугу перешкод,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проведено забіг</a:t>
            </a:r>
          </a:p>
          <a:p>
            <a:pPr algn="ctr"/>
            <a:r>
              <a:rPr lang="uk-UA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«Шаную воїнів, біжу за Героїв України»</a:t>
            </a:r>
            <a:endParaRPr lang="uk-UA" sz="1600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32A7EE-D861-49A4-ACE7-4299CF3E2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76" y="1980554"/>
            <a:ext cx="6558399" cy="40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86628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8F83AD-6CB6-4643-A45A-34E17EC4B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02" y="1022852"/>
            <a:ext cx="5215812" cy="5215812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D194632-FF0A-4B45-BE60-83C20044CC49}"/>
              </a:ext>
            </a:extLst>
          </p:cNvPr>
          <p:cNvSpPr/>
          <p:nvPr/>
        </p:nvSpPr>
        <p:spPr>
          <a:xfrm>
            <a:off x="2580354" y="323730"/>
            <a:ext cx="7205921" cy="769344"/>
          </a:xfrm>
          <a:prstGeom prst="round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CFEA343-401E-4B77-B3B3-18A40E6A16DC}"/>
              </a:ext>
            </a:extLst>
          </p:cNvPr>
          <p:cNvSpPr/>
          <p:nvPr/>
        </p:nvSpPr>
        <p:spPr>
          <a:xfrm>
            <a:off x="2644135" y="376521"/>
            <a:ext cx="6903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Програма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протидії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диверсійно-розвідувальній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діяльності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боротьби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тероризмом</a:t>
            </a:r>
            <a:r>
              <a:rPr lang="ru-RU" dirty="0">
                <a:solidFill>
                  <a:schemeClr val="bg1"/>
                </a:solidFill>
              </a:rPr>
              <a:t> і сепаратизмом на 2021-2025 роки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CDA3D-CC9C-4B6D-A021-BD67159337EE}"/>
              </a:ext>
            </a:extLst>
          </p:cNvPr>
          <p:cNvSpPr txBox="1"/>
          <p:nvPr/>
        </p:nvSpPr>
        <p:spPr>
          <a:xfrm>
            <a:off x="6699414" y="1780728"/>
            <a:ext cx="3999812" cy="993255"/>
          </a:xfrm>
          <a:prstGeom prst="rect">
            <a:avLst/>
          </a:prstGeom>
          <a:solidFill>
            <a:srgbClr val="36AFCE"/>
          </a:solidFill>
        </p:spPr>
        <p:txBody>
          <a:bodyPr wrap="square" rtlCol="0">
            <a:spAutoFit/>
          </a:bodyPr>
          <a:lstStyle/>
          <a:p>
            <a:endParaRPr lang="en-US" sz="1997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FAF8F6F-E8B7-4C1D-8EF1-D287F849FBBE}"/>
              </a:ext>
            </a:extLst>
          </p:cNvPr>
          <p:cNvSpPr/>
          <p:nvPr/>
        </p:nvSpPr>
        <p:spPr>
          <a:xfrm>
            <a:off x="6799241" y="1888593"/>
            <a:ext cx="367119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46 044,00 </a:t>
            </a:r>
            <a:r>
              <a:rPr lang="ru-RU" sz="4800" dirty="0" err="1">
                <a:solidFill>
                  <a:schemeClr val="bg1"/>
                </a:solidFill>
              </a:rPr>
              <a:t>грн</a:t>
            </a:r>
            <a:endParaRPr lang="ru-RU" sz="4800" dirty="0">
              <a:solidFill>
                <a:schemeClr val="bg1"/>
              </a:solidFill>
            </a:endParaRPr>
          </a:p>
          <a:p>
            <a:r>
              <a:rPr lang="uk-UA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грн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6" name="Rectangle 31">
            <a:extLst>
              <a:ext uri="{FF2B5EF4-FFF2-40B4-BE49-F238E27FC236}">
                <a16:creationId xmlns:a16="http://schemas.microsoft.com/office/drawing/2014/main" id="{92A0213E-4DFC-4AC1-AA58-3788D51215AC}"/>
              </a:ext>
            </a:extLst>
          </p:cNvPr>
          <p:cNvSpPr/>
          <p:nvPr/>
        </p:nvSpPr>
        <p:spPr>
          <a:xfrm>
            <a:off x="6711240" y="2771384"/>
            <a:ext cx="3999812" cy="2692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F914DD-9383-4467-B17E-99FB01A41FD1}"/>
              </a:ext>
            </a:extLst>
          </p:cNvPr>
          <p:cNvSpPr txBox="1"/>
          <p:nvPr/>
        </p:nvSpPr>
        <p:spPr>
          <a:xfrm>
            <a:off x="6799241" y="2834340"/>
            <a:ext cx="38999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chemeClr val="bg1">
                    <a:lumMod val="50000"/>
                  </a:schemeClr>
                </a:solidFill>
              </a:rPr>
              <a:t>Придбання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bg1">
                    <a:lumMod val="50000"/>
                  </a:schemeClr>
                </a:solidFill>
              </a:rPr>
              <a:t>паливно-мастильних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bg1">
                    <a:lumMod val="50000"/>
                  </a:schemeClr>
                </a:solidFill>
              </a:rPr>
              <a:t>матеріалів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C20AB0B-29EE-47A6-93C3-6D903B95F4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229" y="5461168"/>
            <a:ext cx="1874859" cy="2652019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0F319718-53D3-4C68-8268-CDBC5E163D76}"/>
              </a:ext>
            </a:extLst>
          </p:cNvPr>
          <p:cNvSpPr/>
          <p:nvPr/>
        </p:nvSpPr>
        <p:spPr>
          <a:xfrm>
            <a:off x="2995127" y="1212981"/>
            <a:ext cx="1487591" cy="1166325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14798F8-D050-430B-B888-D6EEE5FDBA2D}"/>
              </a:ext>
            </a:extLst>
          </p:cNvPr>
          <p:cNvSpPr/>
          <p:nvPr/>
        </p:nvSpPr>
        <p:spPr>
          <a:xfrm>
            <a:off x="1054359" y="1780728"/>
            <a:ext cx="667202" cy="710545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711843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A958B51-FD86-4FED-BB0D-3039ACE2AD06}"/>
              </a:ext>
            </a:extLst>
          </p:cNvPr>
          <p:cNvSpPr/>
          <p:nvPr/>
        </p:nvSpPr>
        <p:spPr>
          <a:xfrm>
            <a:off x="2563110" y="350330"/>
            <a:ext cx="7205921" cy="769344"/>
          </a:xfrm>
          <a:prstGeom prst="round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E39D78-E708-4383-A011-A6018EC566E4}"/>
              </a:ext>
            </a:extLst>
          </p:cNvPr>
          <p:cNvSpPr/>
          <p:nvPr/>
        </p:nvSpPr>
        <p:spPr>
          <a:xfrm>
            <a:off x="2644135" y="376521"/>
            <a:ext cx="6903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  <a:ea typeface="Times New Roman" panose="02020603050405020304" pitchFamily="18" charset="0"/>
              </a:rPr>
              <a:t>Програма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chemeClr val="bg1"/>
                </a:solidFill>
                <a:ea typeface="Times New Roman" panose="02020603050405020304" pitchFamily="18" charset="0"/>
              </a:rPr>
              <a:t>Сприяння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 panose="02020603050405020304" pitchFamily="18" charset="0"/>
              </a:rPr>
              <a:t>розвитку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ea typeface="Times New Roman" panose="02020603050405020304" pitchFamily="18" charset="0"/>
              </a:rPr>
              <a:t>зміцнення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 panose="02020603050405020304" pitchFamily="18" charset="0"/>
              </a:rPr>
              <a:t>матеріальної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 panose="02020603050405020304" pitchFamily="18" charset="0"/>
              </a:rPr>
              <a:t>бази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 panose="02020603050405020304" pitchFamily="18" charset="0"/>
              </a:rPr>
              <a:t>військових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 panose="02020603050405020304" pitchFamily="18" charset="0"/>
              </a:rPr>
              <a:t>частин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 на 2024 </a:t>
            </a:r>
            <a:r>
              <a:rPr lang="ru-RU" dirty="0" err="1">
                <a:solidFill>
                  <a:schemeClr val="bg1"/>
                </a:solidFill>
                <a:ea typeface="Times New Roman" panose="02020603050405020304" pitchFamily="18" charset="0"/>
              </a:rPr>
              <a:t>рік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»</a:t>
            </a:r>
            <a:endParaRPr lang="ru-RU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515" name="Прямоугольник 514">
            <a:extLst>
              <a:ext uri="{FF2B5EF4-FFF2-40B4-BE49-F238E27FC236}">
                <a16:creationId xmlns:a16="http://schemas.microsoft.com/office/drawing/2014/main" id="{3A76E7EC-2421-43CC-87C2-FBA74403AA54}"/>
              </a:ext>
            </a:extLst>
          </p:cNvPr>
          <p:cNvSpPr/>
          <p:nvPr/>
        </p:nvSpPr>
        <p:spPr>
          <a:xfrm>
            <a:off x="10875146" y="213064"/>
            <a:ext cx="1225118" cy="46163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4" name="Прямоугольник 563">
            <a:extLst>
              <a:ext uri="{FF2B5EF4-FFF2-40B4-BE49-F238E27FC236}">
                <a16:creationId xmlns:a16="http://schemas.microsoft.com/office/drawing/2014/main" id="{2C235CD1-CD4F-4E73-BAA5-8F43B179C459}"/>
              </a:ext>
            </a:extLst>
          </p:cNvPr>
          <p:cNvSpPr/>
          <p:nvPr/>
        </p:nvSpPr>
        <p:spPr>
          <a:xfrm>
            <a:off x="350520" y="6309360"/>
            <a:ext cx="2209800" cy="3429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3" name="Рисунок 562">
            <a:extLst>
              <a:ext uri="{FF2B5EF4-FFF2-40B4-BE49-F238E27FC236}">
                <a16:creationId xmlns:a16="http://schemas.microsoft.com/office/drawing/2014/main" id="{2E3EB0DE-EB7B-4948-AE7F-00BA3310D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229" y="5461168"/>
            <a:ext cx="1874859" cy="2652019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ABE05AB-20F9-4D40-8C5C-0F0FF5356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044651"/>
              </p:ext>
            </p:extLst>
          </p:nvPr>
        </p:nvGraphicFramePr>
        <p:xfrm>
          <a:off x="421994" y="1554841"/>
          <a:ext cx="11147965" cy="3976648"/>
        </p:xfrm>
        <a:graphic>
          <a:graphicData uri="http://schemas.openxmlformats.org/drawingml/2006/table">
            <a:tbl>
              <a:tblPr/>
              <a:tblGrid>
                <a:gridCol w="8565783">
                  <a:extLst>
                    <a:ext uri="{9D8B030D-6E8A-4147-A177-3AD203B41FA5}">
                      <a16:colId xmlns:a16="http://schemas.microsoft.com/office/drawing/2014/main" val="1768704461"/>
                    </a:ext>
                  </a:extLst>
                </a:gridCol>
                <a:gridCol w="2582182">
                  <a:extLst>
                    <a:ext uri="{9D8B030D-6E8A-4147-A177-3AD203B41FA5}">
                      <a16:colId xmlns:a16="http://schemas.microsoft.com/office/drawing/2014/main" val="1967947407"/>
                    </a:ext>
                  </a:extLst>
                </a:gridCol>
              </a:tblGrid>
              <a:tr h="574606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Заходи 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63063" marR="63063" marT="31531" marB="315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solidFill>
                            <a:schemeClr val="bg1"/>
                          </a:solidFill>
                        </a:rPr>
                        <a:t>Фактично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</a:rPr>
                        <a:t>профінансовано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</a:rPr>
                        <a:t>грн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63063" marR="63063" marT="31531" marB="315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A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856706"/>
                  </a:ext>
                </a:extLst>
              </a:tr>
              <a:tr h="574606">
                <a:tc>
                  <a:txBody>
                    <a:bodyPr/>
                    <a:lstStyle/>
                    <a:p>
                      <a:r>
                        <a:rPr lang="ru-RU" sz="2000" dirty="0" err="1">
                          <a:effectLst/>
                        </a:rPr>
                        <a:t>Придбання</a:t>
                      </a:r>
                      <a:r>
                        <a:rPr lang="ru-RU" sz="2000" dirty="0">
                          <a:effectLst/>
                        </a:rPr>
                        <a:t> FPV-</a:t>
                      </a:r>
                      <a:r>
                        <a:rPr lang="ru-RU" sz="2000" dirty="0" err="1">
                          <a:effectLst/>
                        </a:rPr>
                        <a:t>дронів</a:t>
                      </a:r>
                      <a:r>
                        <a:rPr lang="ru-RU" sz="2000" dirty="0">
                          <a:effectLst/>
                        </a:rPr>
                        <a:t> (в/ч A4267)</a:t>
                      </a:r>
                    </a:p>
                  </a:txBody>
                  <a:tcPr marL="63063" marR="63063" marT="31531" marB="315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14 992 500,00</a:t>
                      </a:r>
                    </a:p>
                  </a:txBody>
                  <a:tcPr marL="63063" marR="63063" marT="31531" marB="315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687299"/>
                  </a:ext>
                </a:extLst>
              </a:tr>
              <a:tr h="1005562"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Кабель та супутня продукція (кріпильні деталі, знаряддя)</a:t>
                      </a:r>
                    </a:p>
                  </a:txBody>
                  <a:tcPr marL="63063" marR="63063" marT="31531" marB="315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378 580,00</a:t>
                      </a:r>
                    </a:p>
                  </a:txBody>
                  <a:tcPr marL="63063" marR="63063" marT="31531" marB="315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598784"/>
                  </a:ext>
                </a:extLst>
              </a:tr>
              <a:tr h="574606">
                <a:tc>
                  <a:txBody>
                    <a:bodyPr/>
                    <a:lstStyle/>
                    <a:p>
                      <a:r>
                        <a:rPr lang="ru-RU" sz="2000" dirty="0" err="1">
                          <a:effectLst/>
                        </a:rPr>
                        <a:t>Акустична</a:t>
                      </a:r>
                      <a:r>
                        <a:rPr lang="ru-RU" sz="2000" dirty="0">
                          <a:effectLst/>
                        </a:rPr>
                        <a:t> система</a:t>
                      </a:r>
                    </a:p>
                  </a:txBody>
                  <a:tcPr marL="63063" marR="63063" marT="31531" marB="315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9 995,00</a:t>
                      </a:r>
                    </a:p>
                  </a:txBody>
                  <a:tcPr marL="63063" marR="63063" marT="31531" marB="315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44532"/>
                  </a:ext>
                </a:extLst>
              </a:tr>
              <a:tr h="574606">
                <a:tc>
                  <a:txBody>
                    <a:bodyPr/>
                    <a:lstStyle/>
                    <a:p>
                      <a:r>
                        <a:rPr lang="ru-RU" sz="2000" dirty="0" err="1">
                          <a:effectLst/>
                        </a:rPr>
                        <a:t>Проведення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електромонтажних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робіт</a:t>
                      </a:r>
                      <a:endParaRPr lang="ru-RU" sz="2000" dirty="0">
                        <a:effectLst/>
                      </a:endParaRPr>
                    </a:p>
                  </a:txBody>
                  <a:tcPr marL="63063" marR="63063" marT="31531" marB="315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92 130,00</a:t>
                      </a:r>
                    </a:p>
                  </a:txBody>
                  <a:tcPr marL="63063" marR="63063" marT="31531" marB="315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472476"/>
                  </a:ext>
                </a:extLst>
              </a:tr>
              <a:tr h="574606">
                <a:tc>
                  <a:txBody>
                    <a:bodyPr/>
                    <a:lstStyle/>
                    <a:p>
                      <a:r>
                        <a:rPr lang="uk-UA" sz="2000" b="1" dirty="0">
                          <a:effectLst/>
                        </a:rPr>
                        <a:t>Всього</a:t>
                      </a:r>
                      <a:endParaRPr lang="ru-RU" sz="2000" b="1" dirty="0">
                        <a:effectLst/>
                      </a:endParaRPr>
                    </a:p>
                  </a:txBody>
                  <a:tcPr marL="63063" marR="63063" marT="31531" marB="315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effectLst/>
                        </a:rPr>
                        <a:t>15 473 205,00</a:t>
                      </a:r>
                      <a:endParaRPr lang="ru-RU" sz="2000" b="1" dirty="0">
                        <a:effectLst/>
                      </a:endParaRPr>
                    </a:p>
                  </a:txBody>
                  <a:tcPr marL="63063" marR="63063" marT="31531" marB="315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269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65544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4555B34-47A1-464B-BE11-298A08343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397648"/>
              </p:ext>
            </p:extLst>
          </p:nvPr>
        </p:nvGraphicFramePr>
        <p:xfrm>
          <a:off x="408373" y="1726055"/>
          <a:ext cx="11363418" cy="3906852"/>
        </p:xfrm>
        <a:graphic>
          <a:graphicData uri="http://schemas.openxmlformats.org/drawingml/2006/table">
            <a:tbl>
              <a:tblPr/>
              <a:tblGrid>
                <a:gridCol w="6169980">
                  <a:extLst>
                    <a:ext uri="{9D8B030D-6E8A-4147-A177-3AD203B41FA5}">
                      <a16:colId xmlns:a16="http://schemas.microsoft.com/office/drawing/2014/main" val="101262934"/>
                    </a:ext>
                  </a:extLst>
                </a:gridCol>
                <a:gridCol w="2778711">
                  <a:extLst>
                    <a:ext uri="{9D8B030D-6E8A-4147-A177-3AD203B41FA5}">
                      <a16:colId xmlns:a16="http://schemas.microsoft.com/office/drawing/2014/main" val="356005113"/>
                    </a:ext>
                  </a:extLst>
                </a:gridCol>
                <a:gridCol w="2414727">
                  <a:extLst>
                    <a:ext uri="{9D8B030D-6E8A-4147-A177-3AD203B41FA5}">
                      <a16:colId xmlns:a16="http://schemas.microsoft.com/office/drawing/2014/main" val="1293831492"/>
                    </a:ext>
                  </a:extLst>
                </a:gridCol>
              </a:tblGrid>
              <a:tr h="57097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Заходи </a:t>
                      </a:r>
                      <a:r>
                        <a:rPr lang="ru-RU" sz="1600" b="1" dirty="0" err="1"/>
                        <a:t>Програми</a:t>
                      </a:r>
                      <a:r>
                        <a:rPr lang="ru-RU" sz="1600" b="1" dirty="0"/>
                        <a:t> у 2024 </a:t>
                      </a:r>
                      <a:r>
                        <a:rPr lang="ru-RU" sz="1600" b="1" dirty="0" err="1"/>
                        <a:t>році</a:t>
                      </a:r>
                      <a:endParaRPr lang="ru-RU" sz="1600" dirty="0"/>
                    </a:p>
                  </a:txBody>
                  <a:tcPr marL="57254" marR="57254" marT="28627" marB="28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5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>
                          <a:solidFill>
                            <a:schemeClr val="bg1"/>
                          </a:solidFill>
                        </a:rPr>
                        <a:t>Фактично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</a:rPr>
                        <a:t>профінансовано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</a:rPr>
                        <a:t>грн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L="57254" marR="57254" marT="28627" marB="28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>
                          <a:solidFill>
                            <a:schemeClr val="bg1"/>
                          </a:solidFill>
                        </a:rPr>
                        <a:t>Затверджено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 на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</a:rPr>
                        <a:t>звітний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</a:rPr>
                        <a:t>період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</a:rPr>
                        <a:t>грн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L="57254" marR="57254" marT="28627" marB="28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A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660078"/>
                  </a:ext>
                </a:extLst>
              </a:tr>
              <a:tr h="278012">
                <a:tc gridSpan="3">
                  <a:txBody>
                    <a:bodyPr/>
                    <a:lstStyle/>
                    <a:p>
                      <a:pPr algn="ctr"/>
                      <a:endParaRPr lang="ru-RU" sz="1600" dirty="0">
                        <a:effectLst/>
                      </a:endParaRPr>
                    </a:p>
                  </a:txBody>
                  <a:tcPr marL="57254" marR="57254" marT="28627" marB="28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effectLst/>
                      </a:endParaRPr>
                    </a:p>
                  </a:txBody>
                  <a:tcPr marL="57254" marR="57254" marT="28627" marB="28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400233"/>
                  </a:ext>
                </a:extLst>
              </a:tr>
              <a:tr h="278012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1. </a:t>
                      </a:r>
                      <a:r>
                        <a:rPr lang="ru-RU" sz="1600" dirty="0" err="1">
                          <a:effectLst/>
                        </a:rPr>
                        <a:t>Судові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витрати</a:t>
                      </a:r>
                      <a:endParaRPr lang="ru-RU" sz="1600" dirty="0">
                        <a:effectLst/>
                      </a:endParaRPr>
                    </a:p>
                  </a:txBody>
                  <a:tcPr marL="57254" marR="57254" marT="28627" marB="28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64 858,00</a:t>
                      </a:r>
                    </a:p>
                  </a:txBody>
                  <a:tcPr marL="57254" marR="57254" marT="28627" marB="28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70 000,00</a:t>
                      </a:r>
                      <a:endParaRPr lang="ru-RU" sz="1100" dirty="0">
                        <a:effectLst/>
                      </a:endParaRPr>
                    </a:p>
                  </a:txBody>
                  <a:tcPr marL="57254" marR="57254" marT="28627" marB="28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37138"/>
                  </a:ext>
                </a:extLst>
              </a:tr>
              <a:tr h="486519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2. </a:t>
                      </a:r>
                      <a:r>
                        <a:rPr lang="ru-RU" sz="1600" dirty="0" err="1">
                          <a:effectLst/>
                        </a:rPr>
                        <a:t>Виготовлення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соціальної</a:t>
                      </a:r>
                      <a:r>
                        <a:rPr lang="ru-RU" sz="1600" dirty="0">
                          <a:effectLst/>
                        </a:rPr>
                        <a:t> та </a:t>
                      </a:r>
                      <a:r>
                        <a:rPr lang="ru-RU" sz="1600" dirty="0" err="1">
                          <a:effectLst/>
                        </a:rPr>
                        <a:t>зовнішньої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реклами</a:t>
                      </a:r>
                      <a:endParaRPr lang="ru-RU" sz="1600" dirty="0">
                        <a:effectLst/>
                      </a:endParaRPr>
                    </a:p>
                  </a:txBody>
                  <a:tcPr marL="57254" marR="57254" marT="28627" marB="28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130 244,00</a:t>
                      </a:r>
                    </a:p>
                  </a:txBody>
                  <a:tcPr marL="57254" marR="57254" marT="28627" marB="28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204 210,00</a:t>
                      </a:r>
                      <a:endParaRPr lang="ru-RU" sz="1100" dirty="0">
                        <a:effectLst/>
                      </a:endParaRPr>
                    </a:p>
                  </a:txBody>
                  <a:tcPr marL="57254" marR="57254" marT="28627" marB="28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414577"/>
                  </a:ext>
                </a:extLst>
              </a:tr>
              <a:tr h="486519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3. </a:t>
                      </a:r>
                      <a:r>
                        <a:rPr lang="ru-RU" sz="1600" dirty="0" err="1">
                          <a:effectLst/>
                        </a:rPr>
                        <a:t>Придбання</a:t>
                      </a:r>
                      <a:r>
                        <a:rPr lang="ru-RU" sz="1600" dirty="0">
                          <a:effectLst/>
                        </a:rPr>
                        <a:t> та </a:t>
                      </a:r>
                      <a:r>
                        <a:rPr lang="ru-RU" sz="1600" dirty="0" err="1">
                          <a:effectLst/>
                        </a:rPr>
                        <a:t>виготовлення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відзнак</a:t>
                      </a:r>
                      <a:r>
                        <a:rPr lang="ru-RU" sz="1600" dirty="0">
                          <a:effectLst/>
                        </a:rPr>
                        <a:t> та </a:t>
                      </a:r>
                      <a:r>
                        <a:rPr lang="ru-RU" sz="1600" dirty="0" err="1">
                          <a:effectLst/>
                        </a:rPr>
                        <a:t>державної</a:t>
                      </a:r>
                      <a:r>
                        <a:rPr lang="ru-RU" sz="1600" dirty="0">
                          <a:effectLst/>
                        </a:rPr>
                        <a:t> атрибутики</a:t>
                      </a:r>
                    </a:p>
                  </a:txBody>
                  <a:tcPr marL="57254" marR="57254" marT="28627" marB="28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113 300,00</a:t>
                      </a:r>
                      <a:endParaRPr lang="ru-RU" sz="1600" dirty="0">
                        <a:effectLst/>
                      </a:endParaRPr>
                    </a:p>
                  </a:txBody>
                  <a:tcPr marL="57254" marR="57254" marT="28627" marB="28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139 500,00</a:t>
                      </a:r>
                      <a:endParaRPr lang="ru-RU" sz="1100" dirty="0">
                        <a:effectLst/>
                      </a:endParaRPr>
                    </a:p>
                  </a:txBody>
                  <a:tcPr marL="57254" marR="57254" marT="28627" marB="28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30479"/>
                  </a:ext>
                </a:extLst>
              </a:tr>
              <a:tr h="486519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4. </a:t>
                      </a:r>
                      <a:r>
                        <a:rPr lang="ru-RU" sz="1600" dirty="0" err="1">
                          <a:effectLst/>
                        </a:rPr>
                        <a:t>Надання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матдопомоги</a:t>
                      </a:r>
                      <a:r>
                        <a:rPr lang="ru-RU" sz="1600" dirty="0">
                          <a:effectLst/>
                        </a:rPr>
                        <a:t> з </a:t>
                      </a:r>
                      <a:r>
                        <a:rPr lang="ru-RU" sz="1600" dirty="0" err="1">
                          <a:effectLst/>
                        </a:rPr>
                        <a:t>депутатського</a:t>
                      </a:r>
                      <a:r>
                        <a:rPr lang="ru-RU" sz="1600" dirty="0">
                          <a:effectLst/>
                        </a:rPr>
                        <a:t> Фонду</a:t>
                      </a:r>
                    </a:p>
                  </a:txBody>
                  <a:tcPr marL="57254" marR="57254" marT="28627" marB="28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1 735 000,00</a:t>
                      </a:r>
                    </a:p>
                  </a:txBody>
                  <a:tcPr marL="57254" marR="57254" marT="28627" marB="28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1 900 000,00</a:t>
                      </a:r>
                      <a:endParaRPr lang="ru-RU" sz="1100" dirty="0">
                        <a:effectLst/>
                      </a:endParaRPr>
                    </a:p>
                  </a:txBody>
                  <a:tcPr marL="57254" marR="57254" marT="28627" marB="28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871846"/>
                  </a:ext>
                </a:extLst>
              </a:tr>
              <a:tr h="278012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5. </a:t>
                      </a:r>
                      <a:r>
                        <a:rPr lang="ru-RU" sz="1600" dirty="0" err="1">
                          <a:effectLst/>
                        </a:rPr>
                        <a:t>Членські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внески</a:t>
                      </a:r>
                      <a:r>
                        <a:rPr lang="ru-RU" sz="1600" dirty="0">
                          <a:effectLst/>
                        </a:rPr>
                        <a:t> до </a:t>
                      </a:r>
                      <a:r>
                        <a:rPr lang="ru-RU" sz="1600" dirty="0" err="1">
                          <a:effectLst/>
                        </a:rPr>
                        <a:t>Асоціацій</a:t>
                      </a:r>
                      <a:endParaRPr lang="ru-RU" sz="1600" dirty="0">
                        <a:effectLst/>
                      </a:endParaRPr>
                    </a:p>
                  </a:txBody>
                  <a:tcPr marL="57254" marR="57254" marT="28627" marB="28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115 370,00</a:t>
                      </a:r>
                      <a:endParaRPr lang="ru-RU" sz="1600" dirty="0">
                        <a:effectLst/>
                      </a:endParaRPr>
                    </a:p>
                  </a:txBody>
                  <a:tcPr marL="57254" marR="57254" marT="28627" marB="28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115 370,00</a:t>
                      </a:r>
                      <a:endParaRPr lang="ru-RU" sz="1100" dirty="0">
                        <a:effectLst/>
                      </a:endParaRPr>
                    </a:p>
                  </a:txBody>
                  <a:tcPr marL="57254" marR="57254" marT="28627" marB="28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363922"/>
                  </a:ext>
                </a:extLst>
              </a:tr>
              <a:tr h="486519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6. </a:t>
                      </a:r>
                      <a:r>
                        <a:rPr lang="ru-RU" sz="1600" dirty="0" err="1">
                          <a:effectLst/>
                        </a:rPr>
                        <a:t>Висвітлення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роботи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міської</a:t>
                      </a:r>
                      <a:r>
                        <a:rPr lang="ru-RU" sz="1600" dirty="0">
                          <a:effectLst/>
                        </a:rPr>
                        <a:t> ради в ЗМІ</a:t>
                      </a:r>
                    </a:p>
                  </a:txBody>
                  <a:tcPr marL="57254" marR="57254" marT="28627" marB="28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334 151,00</a:t>
                      </a:r>
                      <a:endParaRPr lang="ru-RU" sz="1600" dirty="0">
                        <a:effectLst/>
                      </a:endParaRPr>
                    </a:p>
                  </a:txBody>
                  <a:tcPr marL="57254" marR="57254" marT="28627" marB="28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483 500,00</a:t>
                      </a:r>
                      <a:endParaRPr lang="ru-RU" sz="1100" dirty="0">
                        <a:effectLst/>
                      </a:endParaRPr>
                    </a:p>
                  </a:txBody>
                  <a:tcPr marL="57254" marR="57254" marT="28627" marB="28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698605"/>
                  </a:ext>
                </a:extLst>
              </a:tr>
              <a:tr h="486519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7. </a:t>
                      </a:r>
                      <a:r>
                        <a:rPr lang="ru-RU" sz="1600" dirty="0" err="1">
                          <a:effectLst/>
                        </a:rPr>
                        <a:t>Погашення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кредиторської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заборгованості</a:t>
                      </a:r>
                      <a:r>
                        <a:rPr lang="ru-RU" sz="1600" dirty="0">
                          <a:effectLst/>
                        </a:rPr>
                        <a:t> за 2023 р.</a:t>
                      </a:r>
                    </a:p>
                  </a:txBody>
                  <a:tcPr marL="57254" marR="57254" marT="28627" marB="28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5 455,00</a:t>
                      </a:r>
                    </a:p>
                  </a:txBody>
                  <a:tcPr marL="57254" marR="57254" marT="28627" marB="28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5 455,00</a:t>
                      </a:r>
                      <a:endParaRPr lang="ru-RU" sz="1100" dirty="0">
                        <a:effectLst/>
                      </a:endParaRPr>
                    </a:p>
                  </a:txBody>
                  <a:tcPr marL="57254" marR="57254" marT="28627" marB="286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027293"/>
                  </a:ext>
                </a:extLst>
              </a:tr>
            </a:tbl>
          </a:graphicData>
        </a:graphic>
      </p:graphicFrame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13F9F15-E251-428E-BB52-6BF5CDFAA09C}"/>
              </a:ext>
            </a:extLst>
          </p:cNvPr>
          <p:cNvSpPr/>
          <p:nvPr/>
        </p:nvSpPr>
        <p:spPr>
          <a:xfrm>
            <a:off x="2320798" y="221046"/>
            <a:ext cx="7538568" cy="553472"/>
          </a:xfrm>
          <a:prstGeom prst="round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ED0CD8A-DA18-47F1-8387-0197D5BC40D9}"/>
              </a:ext>
            </a:extLst>
          </p:cNvPr>
          <p:cNvSpPr txBox="1">
            <a:spLocks/>
          </p:cNvSpPr>
          <p:nvPr/>
        </p:nvSpPr>
        <p:spPr>
          <a:xfrm>
            <a:off x="2422107" y="246783"/>
            <a:ext cx="7449095" cy="6594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>
                <a:solidFill>
                  <a:schemeClr val="bg1"/>
                </a:solidFill>
                <a:latin typeface="+mn-lt"/>
              </a:rPr>
              <a:t>Виконання заходів програми у 2024 році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51337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0E3C35-703A-4F31-82DC-16711B9F8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84" y="1274778"/>
            <a:ext cx="5137172" cy="5137172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3AA4F11-4D10-48DB-857D-D20A9F3F1839}"/>
              </a:ext>
            </a:extLst>
          </p:cNvPr>
          <p:cNvSpPr/>
          <p:nvPr/>
        </p:nvSpPr>
        <p:spPr>
          <a:xfrm>
            <a:off x="2493038" y="315014"/>
            <a:ext cx="7205921" cy="769344"/>
          </a:xfrm>
          <a:prstGeom prst="round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8F6064-C046-4347-AB4D-4C9E814CD63E}"/>
              </a:ext>
            </a:extLst>
          </p:cNvPr>
          <p:cNvSpPr/>
          <p:nvPr/>
        </p:nvSpPr>
        <p:spPr>
          <a:xfrm>
            <a:off x="2644135" y="376521"/>
            <a:ext cx="6903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Комплексна </a:t>
            </a:r>
            <a:r>
              <a:rPr lang="ru-RU" dirty="0" err="1">
                <a:solidFill>
                  <a:schemeClr val="bg1"/>
                </a:solidFill>
              </a:rPr>
              <a:t>цільова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соціальна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програма</a:t>
            </a:r>
            <a:r>
              <a:rPr lang="ru-RU" dirty="0">
                <a:solidFill>
                  <a:schemeClr val="bg1"/>
                </a:solidFill>
              </a:rPr>
              <a:t> «</a:t>
            </a:r>
            <a:r>
              <a:rPr lang="ru-RU" dirty="0" err="1">
                <a:solidFill>
                  <a:schemeClr val="bg1"/>
                </a:solidFill>
              </a:rPr>
              <a:t>Розвиток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цивільного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захисту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Коломийської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територіальної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громади</a:t>
            </a:r>
            <a:r>
              <a:rPr lang="ru-RU" dirty="0">
                <a:solidFill>
                  <a:schemeClr val="bg1"/>
                </a:solidFill>
              </a:rPr>
              <a:t> на 2021-2025 роки»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766438-1908-44C9-B317-22E7F8D45EC0}"/>
              </a:ext>
            </a:extLst>
          </p:cNvPr>
          <p:cNvSpPr txBox="1"/>
          <p:nvPr/>
        </p:nvSpPr>
        <p:spPr>
          <a:xfrm>
            <a:off x="6944739" y="1902025"/>
            <a:ext cx="3999812" cy="993255"/>
          </a:xfrm>
          <a:prstGeom prst="rect">
            <a:avLst/>
          </a:prstGeom>
          <a:solidFill>
            <a:srgbClr val="36AFCE"/>
          </a:solidFill>
        </p:spPr>
        <p:txBody>
          <a:bodyPr wrap="square" rtlCol="0">
            <a:spAutoFit/>
          </a:bodyPr>
          <a:lstStyle/>
          <a:p>
            <a:endParaRPr lang="en-US" sz="1997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4ADA77C-1983-4B6F-B172-19C3F34CE62B}"/>
              </a:ext>
            </a:extLst>
          </p:cNvPr>
          <p:cNvSpPr/>
          <p:nvPr/>
        </p:nvSpPr>
        <p:spPr>
          <a:xfrm>
            <a:off x="7110453" y="1978456"/>
            <a:ext cx="36920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15 858,00 грн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74530738-DE0C-44F1-925E-36CDF2D8B25A}"/>
              </a:ext>
            </a:extLst>
          </p:cNvPr>
          <p:cNvSpPr/>
          <p:nvPr/>
        </p:nvSpPr>
        <p:spPr>
          <a:xfrm>
            <a:off x="6956565" y="2892681"/>
            <a:ext cx="3999812" cy="2692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A1DD6C-FDE5-4B44-A448-445DDECDBD97}"/>
              </a:ext>
            </a:extLst>
          </p:cNvPr>
          <p:cNvSpPr txBox="1"/>
          <p:nvPr/>
        </p:nvSpPr>
        <p:spPr>
          <a:xfrm>
            <a:off x="6773085" y="2947074"/>
            <a:ext cx="43667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solidFill>
                  <a:schemeClr val="bg1">
                    <a:lumMod val="50000"/>
                  </a:schemeClr>
                </a:solidFill>
              </a:rPr>
              <a:t>Виготовлено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проектно-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</a:rPr>
              <a:t>кошторисну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</a:rPr>
              <a:t>документацію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 «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</a:rPr>
              <a:t>Поточний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ремонт (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</a:rPr>
              <a:t>облаштування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 )</a:t>
            </a:r>
          </a:p>
          <a:p>
            <a:pPr algn="ctr"/>
            <a:r>
              <a:rPr lang="ru-RU" sz="2400" dirty="0" err="1">
                <a:solidFill>
                  <a:schemeClr val="bg1">
                    <a:lumMod val="50000"/>
                  </a:schemeClr>
                </a:solidFill>
              </a:rPr>
              <a:t>споруд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</a:rPr>
              <a:t>цивільного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</a:rPr>
              <a:t>захисту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  ПРУ №35519»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8DC3469-77DD-4D9F-BA60-FE499875E8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229" y="5461168"/>
            <a:ext cx="1874859" cy="265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28798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8CDDC45E-1294-4FEC-BAD2-DC8F30DD3DC6}"/>
              </a:ext>
            </a:extLst>
          </p:cNvPr>
          <p:cNvSpPr txBox="1"/>
          <p:nvPr/>
        </p:nvSpPr>
        <p:spPr>
          <a:xfrm>
            <a:off x="2936149" y="2475001"/>
            <a:ext cx="3072907" cy="821021"/>
          </a:xfrm>
          <a:prstGeom prst="rect">
            <a:avLst/>
          </a:prstGeom>
          <a:solidFill>
            <a:srgbClr val="36AFCE"/>
          </a:solidFill>
        </p:spPr>
        <p:txBody>
          <a:bodyPr wrap="square" rtlCol="0">
            <a:spAutoFit/>
          </a:bodyPr>
          <a:lstStyle/>
          <a:p>
            <a:endParaRPr lang="en-US" sz="1997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A958B51-FD86-4FED-BB0D-3039ACE2AD06}"/>
              </a:ext>
            </a:extLst>
          </p:cNvPr>
          <p:cNvSpPr/>
          <p:nvPr/>
        </p:nvSpPr>
        <p:spPr>
          <a:xfrm>
            <a:off x="2563110" y="350329"/>
            <a:ext cx="7205921" cy="993255"/>
          </a:xfrm>
          <a:prstGeom prst="round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E39D78-E708-4383-A011-A6018EC566E4}"/>
              </a:ext>
            </a:extLst>
          </p:cNvPr>
          <p:cNvSpPr/>
          <p:nvPr/>
        </p:nvSpPr>
        <p:spPr>
          <a:xfrm>
            <a:off x="2725161" y="452358"/>
            <a:ext cx="69037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«Програма сприяння розвитку та зміцнення матеріальної бази військових частин на 2024 рік» (в/ч А7153)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5" name="Прямоугольник 514">
            <a:extLst>
              <a:ext uri="{FF2B5EF4-FFF2-40B4-BE49-F238E27FC236}">
                <a16:creationId xmlns:a16="http://schemas.microsoft.com/office/drawing/2014/main" id="{3A76E7EC-2421-43CC-87C2-FBA74403AA54}"/>
              </a:ext>
            </a:extLst>
          </p:cNvPr>
          <p:cNvSpPr/>
          <p:nvPr/>
        </p:nvSpPr>
        <p:spPr>
          <a:xfrm>
            <a:off x="10875146" y="213064"/>
            <a:ext cx="1225118" cy="46163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4" name="Прямоугольник 563">
            <a:extLst>
              <a:ext uri="{FF2B5EF4-FFF2-40B4-BE49-F238E27FC236}">
                <a16:creationId xmlns:a16="http://schemas.microsoft.com/office/drawing/2014/main" id="{2C235CD1-CD4F-4E73-BAA5-8F43B179C459}"/>
              </a:ext>
            </a:extLst>
          </p:cNvPr>
          <p:cNvSpPr/>
          <p:nvPr/>
        </p:nvSpPr>
        <p:spPr>
          <a:xfrm>
            <a:off x="350520" y="6309360"/>
            <a:ext cx="2209800" cy="3429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3" name="Рисунок 562">
            <a:extLst>
              <a:ext uri="{FF2B5EF4-FFF2-40B4-BE49-F238E27FC236}">
                <a16:creationId xmlns:a16="http://schemas.microsoft.com/office/drawing/2014/main" id="{2E3EB0DE-EB7B-4948-AE7F-00BA3310D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229" y="5461168"/>
            <a:ext cx="1874859" cy="265201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D008FC9-EBB0-4A0A-8062-407443B52A92}"/>
              </a:ext>
            </a:extLst>
          </p:cNvPr>
          <p:cNvSpPr/>
          <p:nvPr/>
        </p:nvSpPr>
        <p:spPr>
          <a:xfrm>
            <a:off x="3104121" y="2549688"/>
            <a:ext cx="32749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1 815 500 грн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2" name="Rectangle 31">
            <a:extLst>
              <a:ext uri="{FF2B5EF4-FFF2-40B4-BE49-F238E27FC236}">
                <a16:creationId xmlns:a16="http://schemas.microsoft.com/office/drawing/2014/main" id="{82E51CA4-FBF0-40F6-8B79-A452EB751F76}"/>
              </a:ext>
            </a:extLst>
          </p:cNvPr>
          <p:cNvSpPr/>
          <p:nvPr/>
        </p:nvSpPr>
        <p:spPr>
          <a:xfrm>
            <a:off x="2936151" y="3267374"/>
            <a:ext cx="3072906" cy="14688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D66D64-A11B-4473-9C0A-3CA9429CC759}"/>
              </a:ext>
            </a:extLst>
          </p:cNvPr>
          <p:cNvSpPr txBox="1"/>
          <p:nvPr/>
        </p:nvSpPr>
        <p:spPr>
          <a:xfrm>
            <a:off x="2834116" y="3610765"/>
            <a:ext cx="3191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придбано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квадрокоптери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DJI </a:t>
            </a:r>
            <a:r>
              <a:rPr lang="uk-UA" sz="1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Mavic</a:t>
            </a:r>
            <a:r>
              <a:rPr lang="uk-UA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3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Pro</a:t>
            </a:r>
            <a:r>
              <a:rPr lang="uk-UA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3 Classic </a:t>
            </a:r>
            <a:r>
              <a:rPr lang="uk-UA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та 3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T</a:t>
            </a:r>
            <a:r>
              <a:rPr lang="uk-UA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у кількості 20 штук</a:t>
            </a:r>
            <a:endParaRPr lang="uk-UA" sz="1600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8AA9CB-35B6-426D-B67E-8FDCD69ED837}"/>
              </a:ext>
            </a:extLst>
          </p:cNvPr>
          <p:cNvSpPr txBox="1"/>
          <p:nvPr/>
        </p:nvSpPr>
        <p:spPr>
          <a:xfrm>
            <a:off x="6208127" y="2475283"/>
            <a:ext cx="3072907" cy="821021"/>
          </a:xfrm>
          <a:prstGeom prst="rect">
            <a:avLst/>
          </a:prstGeom>
          <a:solidFill>
            <a:srgbClr val="36AFCE"/>
          </a:solidFill>
        </p:spPr>
        <p:txBody>
          <a:bodyPr wrap="square" rtlCol="0">
            <a:spAutoFit/>
          </a:bodyPr>
          <a:lstStyle/>
          <a:p>
            <a:endParaRPr lang="en-US" sz="1997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3AE1F95-9ABD-46B6-97A4-C7222D747CAE}"/>
              </a:ext>
            </a:extLst>
          </p:cNvPr>
          <p:cNvSpPr/>
          <p:nvPr/>
        </p:nvSpPr>
        <p:spPr>
          <a:xfrm>
            <a:off x="6353969" y="2505505"/>
            <a:ext cx="32749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195 567,84грн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6" name="Rectangle 31">
            <a:extLst>
              <a:ext uri="{FF2B5EF4-FFF2-40B4-BE49-F238E27FC236}">
                <a16:creationId xmlns:a16="http://schemas.microsoft.com/office/drawing/2014/main" id="{07B1F130-5DF7-46A8-923E-BE0D064AD184}"/>
              </a:ext>
            </a:extLst>
          </p:cNvPr>
          <p:cNvSpPr/>
          <p:nvPr/>
        </p:nvSpPr>
        <p:spPr>
          <a:xfrm>
            <a:off x="6212112" y="3259661"/>
            <a:ext cx="3072906" cy="14688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0E0A71-BDF1-432A-BB56-E8E4AF051559}"/>
              </a:ext>
            </a:extLst>
          </p:cNvPr>
          <p:cNvSpPr txBox="1"/>
          <p:nvPr/>
        </p:nvSpPr>
        <p:spPr>
          <a:xfrm>
            <a:off x="6166070" y="3782864"/>
            <a:ext cx="3191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придбано </a:t>
            </a:r>
            <a:r>
              <a:rPr lang="uk-UA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шини для автомобілів</a:t>
            </a:r>
            <a:endParaRPr lang="uk-UA" sz="1600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84810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A958B51-FD86-4FED-BB0D-3039ACE2AD06}"/>
              </a:ext>
            </a:extLst>
          </p:cNvPr>
          <p:cNvSpPr/>
          <p:nvPr/>
        </p:nvSpPr>
        <p:spPr>
          <a:xfrm>
            <a:off x="835437" y="332767"/>
            <a:ext cx="10286653" cy="707886"/>
          </a:xfrm>
          <a:prstGeom prst="round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E39D78-E708-4383-A011-A6018EC566E4}"/>
              </a:ext>
            </a:extLst>
          </p:cNvPr>
          <p:cNvSpPr/>
          <p:nvPr/>
        </p:nvSpPr>
        <p:spPr>
          <a:xfrm>
            <a:off x="1322787" y="286637"/>
            <a:ext cx="95464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chemeClr val="bg1"/>
                </a:solidFill>
                <a:ea typeface="Times New Roman" panose="02020603050405020304" pitchFamily="18" charset="0"/>
              </a:rPr>
              <a:t>Субвенції з місцевого бюджету державному бюджету на виконання програм соціально-економічного розвитку регіонів</a:t>
            </a:r>
            <a:endParaRPr lang="ru-RU" sz="20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515" name="Прямоугольник 514">
            <a:extLst>
              <a:ext uri="{FF2B5EF4-FFF2-40B4-BE49-F238E27FC236}">
                <a16:creationId xmlns:a16="http://schemas.microsoft.com/office/drawing/2014/main" id="{3A76E7EC-2421-43CC-87C2-FBA74403AA54}"/>
              </a:ext>
            </a:extLst>
          </p:cNvPr>
          <p:cNvSpPr/>
          <p:nvPr/>
        </p:nvSpPr>
        <p:spPr>
          <a:xfrm>
            <a:off x="11122090" y="213064"/>
            <a:ext cx="978174" cy="46163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4" name="Прямоугольник 563">
            <a:extLst>
              <a:ext uri="{FF2B5EF4-FFF2-40B4-BE49-F238E27FC236}">
                <a16:creationId xmlns:a16="http://schemas.microsoft.com/office/drawing/2014/main" id="{2C235CD1-CD4F-4E73-BAA5-8F43B179C459}"/>
              </a:ext>
            </a:extLst>
          </p:cNvPr>
          <p:cNvSpPr/>
          <p:nvPr/>
        </p:nvSpPr>
        <p:spPr>
          <a:xfrm>
            <a:off x="350520" y="6309360"/>
            <a:ext cx="2209800" cy="3429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A5540A0-E3DA-46F8-AE68-60B718875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255098"/>
              </p:ext>
            </p:extLst>
          </p:nvPr>
        </p:nvGraphicFramePr>
        <p:xfrm>
          <a:off x="835437" y="1252308"/>
          <a:ext cx="10521123" cy="4993977"/>
        </p:xfrm>
        <a:graphic>
          <a:graphicData uri="http://schemas.openxmlformats.org/drawingml/2006/table">
            <a:tbl>
              <a:tblPr/>
              <a:tblGrid>
                <a:gridCol w="4795027">
                  <a:extLst>
                    <a:ext uri="{9D8B030D-6E8A-4147-A177-3AD203B41FA5}">
                      <a16:colId xmlns:a16="http://schemas.microsoft.com/office/drawing/2014/main" val="963484372"/>
                    </a:ext>
                  </a:extLst>
                </a:gridCol>
                <a:gridCol w="2219055">
                  <a:extLst>
                    <a:ext uri="{9D8B030D-6E8A-4147-A177-3AD203B41FA5}">
                      <a16:colId xmlns:a16="http://schemas.microsoft.com/office/drawing/2014/main" val="2097295396"/>
                    </a:ext>
                  </a:extLst>
                </a:gridCol>
                <a:gridCol w="3507041">
                  <a:extLst>
                    <a:ext uri="{9D8B030D-6E8A-4147-A177-3AD203B41FA5}">
                      <a16:colId xmlns:a16="http://schemas.microsoft.com/office/drawing/2014/main" val="4178544663"/>
                    </a:ext>
                  </a:extLst>
                </a:gridCol>
              </a:tblGrid>
              <a:tr h="63628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/>
                        <a:t>Програма</a:t>
                      </a:r>
                      <a:endParaRPr lang="ru-RU" sz="1800" dirty="0"/>
                    </a:p>
                  </a:txBody>
                  <a:tcPr marL="50015" marR="50015" marT="25008" marB="25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>
                          <a:solidFill>
                            <a:schemeClr val="bg1"/>
                          </a:solidFill>
                        </a:rPr>
                        <a:t>Фактично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</a:rPr>
                        <a:t>профінансовано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</a:rPr>
                        <a:t>грн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L="50015" marR="50015" marT="25008" marB="25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>
                          <a:solidFill>
                            <a:schemeClr val="bg1"/>
                          </a:solidFill>
                        </a:rPr>
                        <a:t>Призначення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L="50015" marR="50015" marT="25008" marB="25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A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238607"/>
                  </a:ext>
                </a:extLst>
              </a:tr>
              <a:tr h="800246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«</a:t>
                      </a:r>
                      <a:r>
                        <a:rPr lang="ru-RU" sz="1400" dirty="0" err="1">
                          <a:effectLst/>
                        </a:rPr>
                        <a:t>Фінансове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забезпечення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взаємодії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Коломийської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міської</a:t>
                      </a:r>
                      <a:r>
                        <a:rPr lang="ru-RU" sz="1400" dirty="0">
                          <a:effectLst/>
                        </a:rPr>
                        <a:t> ради та 5 Державного </a:t>
                      </a:r>
                      <a:r>
                        <a:rPr lang="ru-RU" sz="1400" dirty="0" err="1">
                          <a:effectLst/>
                        </a:rPr>
                        <a:t>пожежно-рятувального</a:t>
                      </a:r>
                      <a:r>
                        <a:rPr lang="ru-RU" sz="1400" dirty="0">
                          <a:effectLst/>
                        </a:rPr>
                        <a:t> загону ГУ ДСНС на 2022-2025 роки»</a:t>
                      </a:r>
                    </a:p>
                  </a:txBody>
                  <a:tcPr marL="50015" marR="50015" marT="25008" marB="25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200 000,00</a:t>
                      </a:r>
                    </a:p>
                  </a:txBody>
                  <a:tcPr marL="50015" marR="50015" marT="25008" marB="25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effectLst/>
                        </a:rPr>
                        <a:t>Придбання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паливно-мастильних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матеріалів</a:t>
                      </a:r>
                      <a:endParaRPr lang="ru-RU" sz="1600" dirty="0">
                        <a:effectLst/>
                      </a:endParaRPr>
                    </a:p>
                  </a:txBody>
                  <a:tcPr marL="50015" marR="50015" marT="25008" marB="25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06718"/>
                  </a:ext>
                </a:extLst>
              </a:tr>
              <a:tr h="800246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«</a:t>
                      </a:r>
                      <a:r>
                        <a:rPr lang="ru-RU" sz="1400" dirty="0" err="1">
                          <a:effectLst/>
                        </a:rPr>
                        <a:t>Фінансове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забезпечення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взаємодії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Коломийської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міської</a:t>
                      </a:r>
                      <a:r>
                        <a:rPr lang="ru-RU" sz="1400" dirty="0">
                          <a:effectLst/>
                        </a:rPr>
                        <a:t> ради та </a:t>
                      </a:r>
                      <a:r>
                        <a:rPr lang="ru-RU" sz="1400" dirty="0" err="1">
                          <a:effectLst/>
                        </a:rPr>
                        <a:t>Державної</a:t>
                      </a:r>
                      <a:r>
                        <a:rPr lang="ru-RU" sz="1400" dirty="0">
                          <a:effectLst/>
                        </a:rPr>
                        <a:t> установи «</a:t>
                      </a:r>
                      <a:r>
                        <a:rPr lang="ru-RU" sz="1400" dirty="0" err="1">
                          <a:effectLst/>
                        </a:rPr>
                        <a:t>Коломийська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виправна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колонія</a:t>
                      </a:r>
                      <a:r>
                        <a:rPr lang="ru-RU" sz="1400" dirty="0">
                          <a:effectLst/>
                        </a:rPr>
                        <a:t> (№41)» на 2022-2024 роки»</a:t>
                      </a:r>
                    </a:p>
                  </a:txBody>
                  <a:tcPr marL="50015" marR="50015" marT="25008" marB="25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200 000,00</a:t>
                      </a:r>
                    </a:p>
                  </a:txBody>
                  <a:tcPr marL="50015" marR="50015" marT="25008" marB="25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effectLst/>
                        </a:rPr>
                        <a:t>Придбання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предметів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ru-RU" sz="1600" dirty="0" err="1">
                          <a:effectLst/>
                        </a:rPr>
                        <a:t>матеріалів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ru-RU" sz="1600" dirty="0" err="1">
                          <a:effectLst/>
                        </a:rPr>
                        <a:t>обладнання</a:t>
                      </a:r>
                      <a:r>
                        <a:rPr lang="ru-RU" sz="1600" dirty="0">
                          <a:effectLst/>
                        </a:rPr>
                        <a:t> та </a:t>
                      </a:r>
                      <a:r>
                        <a:rPr lang="ru-RU" sz="1600" dirty="0" err="1">
                          <a:effectLst/>
                        </a:rPr>
                        <a:t>інвентарю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ru-RU" sz="1600" dirty="0" err="1">
                          <a:effectLst/>
                        </a:rPr>
                        <a:t>паливно-мастильних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матеріалів</a:t>
                      </a:r>
                      <a:endParaRPr lang="ru-RU" sz="1600" dirty="0">
                        <a:effectLst/>
                      </a:endParaRPr>
                    </a:p>
                  </a:txBody>
                  <a:tcPr marL="50015" marR="50015" marT="25008" marB="25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29374"/>
                  </a:ext>
                </a:extLst>
              </a:tr>
              <a:tr h="650200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«</a:t>
                      </a:r>
                      <a:r>
                        <a:rPr lang="ru-RU" sz="1400" dirty="0" err="1">
                          <a:effectLst/>
                        </a:rPr>
                        <a:t>Фінансове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забезпечення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взаємодії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Коломийської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міської</a:t>
                      </a:r>
                      <a:r>
                        <a:rPr lang="ru-RU" sz="1400" dirty="0">
                          <a:effectLst/>
                        </a:rPr>
                        <a:t> ради та </a:t>
                      </a:r>
                      <a:r>
                        <a:rPr lang="ru-RU" sz="1400" dirty="0" err="1">
                          <a:effectLst/>
                        </a:rPr>
                        <a:t>військової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частини</a:t>
                      </a:r>
                      <a:r>
                        <a:rPr lang="ru-RU" sz="1400" dirty="0">
                          <a:effectLst/>
                        </a:rPr>
                        <a:t> А4267 на 2023-2024 роки»</a:t>
                      </a:r>
                    </a:p>
                  </a:txBody>
                  <a:tcPr marL="50015" marR="50015" marT="25008" marB="25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1 699 137,43</a:t>
                      </a:r>
                    </a:p>
                  </a:txBody>
                  <a:tcPr marL="50015" marR="50015" marT="25008" marB="25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Поточний ремонт огорожі території військової частини А4267 в/м №1</a:t>
                      </a:r>
                    </a:p>
                    <a:p>
                      <a:r>
                        <a:rPr lang="uk-UA" sz="1600" dirty="0">
                          <a:effectLst/>
                        </a:rPr>
                        <a:t>м. Коломиї</a:t>
                      </a:r>
                      <a:endParaRPr lang="ru-RU" sz="1600" dirty="0">
                        <a:effectLst/>
                      </a:endParaRPr>
                    </a:p>
                  </a:txBody>
                  <a:tcPr marL="50015" marR="50015" marT="25008" marB="25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550310"/>
                  </a:ext>
                </a:extLst>
              </a:tr>
              <a:tr h="950292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«</a:t>
                      </a:r>
                      <a:r>
                        <a:rPr lang="ru-RU" sz="1400" dirty="0" err="1">
                          <a:effectLst/>
                        </a:rPr>
                        <a:t>Фінансове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забезпечення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взаємодії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Коломийської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міської</a:t>
                      </a:r>
                      <a:r>
                        <a:rPr lang="ru-RU" sz="1400" dirty="0">
                          <a:effectLst/>
                        </a:rPr>
                        <a:t> ради та </a:t>
                      </a:r>
                      <a:r>
                        <a:rPr lang="ru-RU" sz="1400" dirty="0" err="1">
                          <a:effectLst/>
                        </a:rPr>
                        <a:t>Коломийського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управління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Державної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Казначейської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служби</a:t>
                      </a:r>
                      <a:r>
                        <a:rPr lang="ru-RU" sz="1400" dirty="0">
                          <a:effectLst/>
                        </a:rPr>
                        <a:t> на 2024 </a:t>
                      </a:r>
                      <a:r>
                        <a:rPr lang="ru-RU" sz="1400" dirty="0" err="1">
                          <a:effectLst/>
                        </a:rPr>
                        <a:t>рік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</a:p>
                  </a:txBody>
                  <a:tcPr marL="50015" marR="50015" marT="25008" marB="25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200 000,00</a:t>
                      </a:r>
                    </a:p>
                  </a:txBody>
                  <a:tcPr marL="50015" marR="50015" marT="25008" marB="25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effectLst/>
                        </a:rPr>
                        <a:t>Забезпечення робочих місць працівників обладнанням та інвентарем, обслуговування комп’ютерної та оргтехніки</a:t>
                      </a:r>
                      <a:endParaRPr lang="ru-RU" sz="1600" dirty="0">
                        <a:effectLst/>
                      </a:endParaRPr>
                    </a:p>
                  </a:txBody>
                  <a:tcPr marL="50015" marR="50015" marT="25008" marB="25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465717"/>
                  </a:ext>
                </a:extLst>
              </a:tr>
              <a:tr h="950292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«</a:t>
                      </a:r>
                      <a:r>
                        <a:rPr lang="ru-RU" sz="1400" dirty="0" err="1">
                          <a:effectLst/>
                        </a:rPr>
                        <a:t>Фінансове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забезпечення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взаємодії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Коломийської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міської</a:t>
                      </a:r>
                      <a:r>
                        <a:rPr lang="ru-RU" sz="1400" dirty="0">
                          <a:effectLst/>
                        </a:rPr>
                        <a:t> ради та Головного </a:t>
                      </a:r>
                      <a:r>
                        <a:rPr lang="ru-RU" sz="1400" dirty="0" err="1">
                          <a:effectLst/>
                        </a:rPr>
                        <a:t>управління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Національної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поліції</a:t>
                      </a:r>
                      <a:r>
                        <a:rPr lang="ru-RU" sz="1400" dirty="0">
                          <a:effectLst/>
                        </a:rPr>
                        <a:t> в </a:t>
                      </a:r>
                      <a:r>
                        <a:rPr lang="ru-RU" sz="1400" dirty="0" err="1">
                          <a:effectLst/>
                        </a:rPr>
                        <a:t>Івано-Франківській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області</a:t>
                      </a:r>
                      <a:r>
                        <a:rPr lang="ru-RU" sz="1400" dirty="0">
                          <a:effectLst/>
                        </a:rPr>
                        <a:t> на 2022-2024 роки»</a:t>
                      </a:r>
                    </a:p>
                  </a:txBody>
                  <a:tcPr marL="50015" marR="50015" marT="25008" marB="25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200 000,00</a:t>
                      </a:r>
                    </a:p>
                  </a:txBody>
                  <a:tcPr marL="50015" marR="50015" marT="25008" marB="25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effectLst/>
                        </a:rPr>
                        <a:t>Придбання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паливно-мастильних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матеріалів</a:t>
                      </a:r>
                      <a:endParaRPr lang="ru-RU" sz="1600" dirty="0">
                        <a:effectLst/>
                      </a:endParaRPr>
                    </a:p>
                  </a:txBody>
                  <a:tcPr marL="50015" marR="50015" marT="25008" marB="25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517076"/>
                  </a:ext>
                </a:extLst>
              </a:tr>
            </a:tbl>
          </a:graphicData>
        </a:graphic>
      </p:graphicFrame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C961B42-8140-4542-AF4F-80FB56831D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229" y="5461168"/>
            <a:ext cx="1874859" cy="265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14211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E39D78-E708-4383-A011-A6018EC566E4}"/>
              </a:ext>
            </a:extLst>
          </p:cNvPr>
          <p:cNvSpPr/>
          <p:nvPr/>
        </p:nvSpPr>
        <p:spPr>
          <a:xfrm>
            <a:off x="2644135" y="380284"/>
            <a:ext cx="69037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ea typeface="Times New Roman" panose="02020603050405020304" pitchFamily="18" charset="0"/>
              </a:rPr>
              <a:t>Субвенції (загальний фонд)</a:t>
            </a:r>
            <a:endParaRPr lang="ru-RU" sz="24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515" name="Прямоугольник 514">
            <a:extLst>
              <a:ext uri="{FF2B5EF4-FFF2-40B4-BE49-F238E27FC236}">
                <a16:creationId xmlns:a16="http://schemas.microsoft.com/office/drawing/2014/main" id="{3A76E7EC-2421-43CC-87C2-FBA74403AA54}"/>
              </a:ext>
            </a:extLst>
          </p:cNvPr>
          <p:cNvSpPr/>
          <p:nvPr/>
        </p:nvSpPr>
        <p:spPr>
          <a:xfrm>
            <a:off x="10875146" y="213064"/>
            <a:ext cx="1225118" cy="46163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4" name="Прямоугольник 563">
            <a:extLst>
              <a:ext uri="{FF2B5EF4-FFF2-40B4-BE49-F238E27FC236}">
                <a16:creationId xmlns:a16="http://schemas.microsoft.com/office/drawing/2014/main" id="{2C235CD1-CD4F-4E73-BAA5-8F43B179C459}"/>
              </a:ext>
            </a:extLst>
          </p:cNvPr>
          <p:cNvSpPr/>
          <p:nvPr/>
        </p:nvSpPr>
        <p:spPr>
          <a:xfrm>
            <a:off x="350520" y="6309360"/>
            <a:ext cx="2209800" cy="3429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C961B42-8140-4542-AF4F-80FB56831D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7990" y="5461168"/>
            <a:ext cx="1874859" cy="2652019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CE8A08D-110A-4E9A-BBBF-E0430A5B2A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91123"/>
              </p:ext>
            </p:extLst>
          </p:nvPr>
        </p:nvGraphicFramePr>
        <p:xfrm>
          <a:off x="534140" y="1353439"/>
          <a:ext cx="11123718" cy="4662612"/>
        </p:xfrm>
        <a:graphic>
          <a:graphicData uri="http://schemas.openxmlformats.org/drawingml/2006/table">
            <a:tbl>
              <a:tblPr/>
              <a:tblGrid>
                <a:gridCol w="6177378">
                  <a:extLst>
                    <a:ext uri="{9D8B030D-6E8A-4147-A177-3AD203B41FA5}">
                      <a16:colId xmlns:a16="http://schemas.microsoft.com/office/drawing/2014/main" val="120919880"/>
                    </a:ext>
                  </a:extLst>
                </a:gridCol>
                <a:gridCol w="2148397">
                  <a:extLst>
                    <a:ext uri="{9D8B030D-6E8A-4147-A177-3AD203B41FA5}">
                      <a16:colId xmlns:a16="http://schemas.microsoft.com/office/drawing/2014/main" val="856896980"/>
                    </a:ext>
                  </a:extLst>
                </a:gridCol>
                <a:gridCol w="2797943">
                  <a:extLst>
                    <a:ext uri="{9D8B030D-6E8A-4147-A177-3AD203B41FA5}">
                      <a16:colId xmlns:a16="http://schemas.microsoft.com/office/drawing/2014/main" val="3698385151"/>
                    </a:ext>
                  </a:extLst>
                </a:gridCol>
              </a:tblGrid>
              <a:tr h="23520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/>
                        <a:t>Програма</a:t>
                      </a:r>
                      <a:endParaRPr lang="ru-RU" sz="1600" dirty="0"/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>
                          <a:solidFill>
                            <a:schemeClr val="bg1"/>
                          </a:solidFill>
                        </a:rPr>
                        <a:t>Фактично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</a:rPr>
                        <a:t>профінансовано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</a:rPr>
                        <a:t>грн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>
                          <a:solidFill>
                            <a:schemeClr val="bg1"/>
                          </a:solidFill>
                        </a:rPr>
                        <a:t>Призначення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A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530756"/>
                  </a:ext>
                </a:extLst>
              </a:tr>
              <a:tr h="1117235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«</a:t>
                      </a:r>
                      <a:r>
                        <a:rPr lang="ru-RU" sz="1600" dirty="0" err="1">
                          <a:effectLst/>
                        </a:rPr>
                        <a:t>Фінансове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забезпечення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взаємодії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Коломийської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міської</a:t>
                      </a:r>
                      <a:r>
                        <a:rPr lang="ru-RU" sz="1600" dirty="0">
                          <a:effectLst/>
                        </a:rPr>
                        <a:t> ради та </a:t>
                      </a:r>
                      <a:r>
                        <a:rPr lang="ru-RU" sz="1600" dirty="0" err="1">
                          <a:effectLst/>
                        </a:rPr>
                        <a:t>Івано-Франківської</a:t>
                      </a:r>
                      <a:r>
                        <a:rPr lang="ru-RU" sz="1600" dirty="0">
                          <a:effectLst/>
                        </a:rPr>
                        <a:t> квартирно-</a:t>
                      </a:r>
                      <a:r>
                        <a:rPr lang="ru-RU" sz="1600" dirty="0" err="1">
                          <a:effectLst/>
                        </a:rPr>
                        <a:t>експлуатаційної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частини</a:t>
                      </a:r>
                      <a:r>
                        <a:rPr lang="ru-RU" sz="1600" dirty="0">
                          <a:effectLst/>
                        </a:rPr>
                        <a:t> району на 2022–2024 роки»</a:t>
                      </a:r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657 900,00</a:t>
                      </a:r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effectLst/>
                        </a:rPr>
                        <a:t>Відновлення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військового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містечка</a:t>
                      </a:r>
                      <a:r>
                        <a:rPr lang="ru-RU" sz="1600" dirty="0">
                          <a:effectLst/>
                        </a:rPr>
                        <a:t> №41 в/ч А1267</a:t>
                      </a:r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811639"/>
                  </a:ext>
                </a:extLst>
              </a:tr>
              <a:tr h="940830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«</a:t>
                      </a:r>
                      <a:r>
                        <a:rPr lang="ru-RU" sz="1600" dirty="0" err="1">
                          <a:effectLst/>
                        </a:rPr>
                        <a:t>Фінансове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забезпечення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взаємодії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Коломийської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міської</a:t>
                      </a:r>
                      <a:r>
                        <a:rPr lang="ru-RU" sz="1600" dirty="0">
                          <a:effectLst/>
                        </a:rPr>
                        <a:t> ради та 203 </a:t>
                      </a:r>
                      <a:r>
                        <a:rPr lang="ru-RU" sz="1600" dirty="0" err="1">
                          <a:effectLst/>
                        </a:rPr>
                        <a:t>навчальної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авіаційної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бригади</a:t>
                      </a:r>
                      <a:r>
                        <a:rPr lang="ru-RU" sz="1600" dirty="0">
                          <a:effectLst/>
                        </a:rPr>
                        <a:t> (в/ч А4104) </a:t>
                      </a:r>
                      <a:r>
                        <a:rPr lang="ru-RU" sz="1600" dirty="0" err="1">
                          <a:effectLst/>
                        </a:rPr>
                        <a:t>Повітряних</a:t>
                      </a:r>
                      <a:r>
                        <a:rPr lang="ru-RU" sz="1600" dirty="0">
                          <a:effectLst/>
                        </a:rPr>
                        <a:t> сил ЗСУ на 2024 </a:t>
                      </a:r>
                      <a:r>
                        <a:rPr lang="ru-RU" sz="1600" dirty="0" err="1">
                          <a:effectLst/>
                        </a:rPr>
                        <a:t>рік</a:t>
                      </a:r>
                      <a:r>
                        <a:rPr lang="ru-RU" sz="1600" dirty="0">
                          <a:effectLst/>
                        </a:rPr>
                        <a:t>»</a:t>
                      </a:r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1 800 000,00</a:t>
                      </a:r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effectLst/>
                        </a:rPr>
                        <a:t>Відновлення</a:t>
                      </a:r>
                      <a:r>
                        <a:rPr lang="ru-RU" sz="1600" dirty="0">
                          <a:effectLst/>
                        </a:rPr>
                        <a:t> та </a:t>
                      </a:r>
                      <a:r>
                        <a:rPr lang="ru-RU" sz="1600" dirty="0" err="1">
                          <a:effectLst/>
                        </a:rPr>
                        <a:t>проведення</a:t>
                      </a:r>
                      <a:r>
                        <a:rPr lang="ru-RU" sz="1600" dirty="0">
                          <a:effectLst/>
                        </a:rPr>
                        <a:t> ремонту </a:t>
                      </a:r>
                      <a:r>
                        <a:rPr lang="ru-RU" sz="1600" dirty="0" err="1">
                          <a:effectLst/>
                        </a:rPr>
                        <a:t>залізобетонних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укриттів</a:t>
                      </a:r>
                      <a:endParaRPr lang="ru-RU" sz="1600" dirty="0">
                        <a:effectLst/>
                      </a:endParaRPr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687855"/>
                  </a:ext>
                </a:extLst>
              </a:tr>
              <a:tr h="1293641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«</a:t>
                      </a:r>
                      <a:r>
                        <a:rPr lang="ru-RU" sz="1600" dirty="0" err="1">
                          <a:effectLst/>
                        </a:rPr>
                        <a:t>Фінансова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взаємодія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Коломийської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міської</a:t>
                      </a:r>
                      <a:r>
                        <a:rPr lang="ru-RU" sz="1600" dirty="0">
                          <a:effectLst/>
                        </a:rPr>
                        <a:t> ради та </a:t>
                      </a:r>
                      <a:r>
                        <a:rPr lang="ru-RU" sz="1600" dirty="0" err="1">
                          <a:effectLst/>
                        </a:rPr>
                        <a:t>регіонального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сервісного</a:t>
                      </a:r>
                      <a:r>
                        <a:rPr lang="ru-RU" sz="1600" dirty="0">
                          <a:effectLst/>
                        </a:rPr>
                        <a:t> центру ГСЦ МВС у </a:t>
                      </a:r>
                      <a:r>
                        <a:rPr lang="ru-RU" sz="1600" dirty="0" err="1">
                          <a:effectLst/>
                        </a:rPr>
                        <a:t>Львівській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ru-RU" sz="1600" dirty="0" err="1">
                          <a:effectLst/>
                        </a:rPr>
                        <a:t>Івано-Франківській</a:t>
                      </a:r>
                      <a:r>
                        <a:rPr lang="ru-RU" sz="1600" dirty="0">
                          <a:effectLst/>
                        </a:rPr>
                        <a:t> та </a:t>
                      </a:r>
                      <a:r>
                        <a:rPr lang="ru-RU" sz="1600" dirty="0" err="1">
                          <a:effectLst/>
                        </a:rPr>
                        <a:t>Закарпатській</a:t>
                      </a:r>
                      <a:r>
                        <a:rPr lang="ru-RU" sz="1600" dirty="0">
                          <a:effectLst/>
                        </a:rPr>
                        <a:t> областях (</a:t>
                      </a:r>
                      <a:r>
                        <a:rPr lang="ru-RU" sz="1600" dirty="0" err="1">
                          <a:effectLst/>
                        </a:rPr>
                        <a:t>філія</a:t>
                      </a:r>
                      <a:r>
                        <a:rPr lang="ru-RU" sz="1600" dirty="0">
                          <a:effectLst/>
                        </a:rPr>
                        <a:t> ГСЦ МВС) на 2024 </a:t>
                      </a:r>
                      <a:r>
                        <a:rPr lang="ru-RU" sz="1600" dirty="0" err="1">
                          <a:effectLst/>
                        </a:rPr>
                        <a:t>рік</a:t>
                      </a:r>
                      <a:r>
                        <a:rPr lang="ru-RU" sz="1600" dirty="0">
                          <a:effectLst/>
                        </a:rPr>
                        <a:t>»</a:t>
                      </a:r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210 420,00</a:t>
                      </a:r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effectLst/>
                        </a:rPr>
                        <a:t>Покриття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видатків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оренди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територіального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сервісного</a:t>
                      </a:r>
                      <a:r>
                        <a:rPr lang="ru-RU" sz="1600" dirty="0">
                          <a:effectLst/>
                        </a:rPr>
                        <a:t> центру</a:t>
                      </a:r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481237"/>
                  </a:ext>
                </a:extLst>
              </a:tr>
              <a:tr h="764424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«</a:t>
                      </a:r>
                      <a:r>
                        <a:rPr lang="ru-RU" sz="1600" dirty="0" err="1">
                          <a:effectLst/>
                        </a:rPr>
                        <a:t>Фінансове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забезпечення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взаємодії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Коломийської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міської</a:t>
                      </a:r>
                      <a:r>
                        <a:rPr lang="ru-RU" sz="1600" dirty="0">
                          <a:effectLst/>
                        </a:rPr>
                        <a:t> ради та </a:t>
                      </a:r>
                      <a:r>
                        <a:rPr lang="ru-RU" sz="1600" dirty="0" err="1">
                          <a:effectLst/>
                        </a:rPr>
                        <a:t>військових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частин</a:t>
                      </a:r>
                      <a:r>
                        <a:rPr lang="ru-RU" sz="1600" dirty="0">
                          <a:effectLst/>
                        </a:rPr>
                        <a:t> на 2024-2025 роки» (в/ч А4576)</a:t>
                      </a:r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500 000,00</a:t>
                      </a:r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effectLst/>
                        </a:rPr>
                        <a:t>Закупівля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засобів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ураження</a:t>
                      </a:r>
                      <a:r>
                        <a:rPr lang="ru-RU" sz="1600" dirty="0">
                          <a:effectLst/>
                        </a:rPr>
                        <a:t> та </a:t>
                      </a:r>
                      <a:r>
                        <a:rPr lang="ru-RU" sz="1600" dirty="0" err="1">
                          <a:effectLst/>
                        </a:rPr>
                        <a:t>спеціального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обладнання</a:t>
                      </a:r>
                      <a:endParaRPr lang="ru-RU" sz="1600" dirty="0">
                        <a:effectLst/>
                      </a:endParaRPr>
                    </a:p>
                  </a:txBody>
                  <a:tcPr marL="58802" marR="58802" marT="29401" marB="29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953044"/>
                  </a:ext>
                </a:extLst>
              </a:tr>
            </a:tbl>
          </a:graphicData>
        </a:graphic>
      </p:graphicFrame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3B19279-2D87-43A0-9F2C-1BAB4E8CC77B}"/>
              </a:ext>
            </a:extLst>
          </p:cNvPr>
          <p:cNvSpPr/>
          <p:nvPr/>
        </p:nvSpPr>
        <p:spPr>
          <a:xfrm>
            <a:off x="835437" y="332767"/>
            <a:ext cx="10286653" cy="707886"/>
          </a:xfrm>
          <a:prstGeom prst="round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E23273B-C990-41D8-9FDE-F36597B4A096}"/>
              </a:ext>
            </a:extLst>
          </p:cNvPr>
          <p:cNvSpPr/>
          <p:nvPr/>
        </p:nvSpPr>
        <p:spPr>
          <a:xfrm>
            <a:off x="1322787" y="286637"/>
            <a:ext cx="95464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chemeClr val="bg1"/>
                </a:solidFill>
                <a:ea typeface="Times New Roman" panose="02020603050405020304" pitchFamily="18" charset="0"/>
              </a:rPr>
              <a:t>Субвенції з місцевого бюджету державному бюджету на виконання програм соціально-економічного розвитку регіонів</a:t>
            </a:r>
            <a:endParaRPr lang="ru-RU" sz="20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527270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674477-869E-4E28-9382-9858496C4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CC1C35-CF10-4951-9080-439B5B35F2B8}"/>
              </a:ext>
            </a:extLst>
          </p:cNvPr>
          <p:cNvSpPr txBox="1"/>
          <p:nvPr/>
        </p:nvSpPr>
        <p:spPr>
          <a:xfrm>
            <a:off x="412269" y="3075057"/>
            <a:ext cx="5930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ДЯКУЮ ЗА УВАГУ</a:t>
            </a:r>
          </a:p>
        </p:txBody>
      </p:sp>
    </p:spTree>
    <p:extLst>
      <p:ext uri="{BB962C8B-B14F-4D97-AF65-F5344CB8AC3E}">
        <p14:creationId xmlns:p14="http://schemas.microsoft.com/office/powerpoint/2010/main" val="2412214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A958B51-FD86-4FED-BB0D-3039ACE2AD06}"/>
              </a:ext>
            </a:extLst>
          </p:cNvPr>
          <p:cNvSpPr/>
          <p:nvPr/>
        </p:nvSpPr>
        <p:spPr>
          <a:xfrm>
            <a:off x="2674022" y="385292"/>
            <a:ext cx="6903729" cy="716256"/>
          </a:xfrm>
          <a:prstGeom prst="round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E39D78-E708-4383-A011-A6018EC566E4}"/>
              </a:ext>
            </a:extLst>
          </p:cNvPr>
          <p:cNvSpPr/>
          <p:nvPr/>
        </p:nvSpPr>
        <p:spPr>
          <a:xfrm>
            <a:off x="2674022" y="420255"/>
            <a:ext cx="7020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a typeface="DM Sans Semi Bold" pitchFamily="34" charset="-122"/>
                <a:cs typeface="DM Sans Semi Bold" pitchFamily="34" charset="-120"/>
              </a:rPr>
              <a:t>«Навчання </a:t>
            </a:r>
            <a:r>
              <a:rPr lang="uk-UA" dirty="0">
                <a:solidFill>
                  <a:schemeClr val="bg1"/>
                </a:solidFill>
                <a:ea typeface="DM Sans Semi Bold" pitchFamily="34" charset="-122"/>
                <a:cs typeface="DM Sans Semi Bold" pitchFamily="34" charset="-120"/>
              </a:rPr>
              <a:t>та</a:t>
            </a:r>
            <a:r>
              <a:rPr lang="en-US" dirty="0">
                <a:solidFill>
                  <a:schemeClr val="bg1"/>
                </a:solidFill>
                <a:ea typeface="DM Sans Semi Bold" pitchFamily="34" charset="-122"/>
                <a:cs typeface="DM Sans Semi Bold" pitchFamily="34" charset="-12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DM Sans Semi Bold" pitchFamily="34" charset="-122"/>
                <a:cs typeface="DM Sans Semi Bold" pitchFamily="34" charset="-120"/>
              </a:rPr>
              <a:t>підвищення</a:t>
            </a:r>
            <a:r>
              <a:rPr lang="en-US" dirty="0">
                <a:solidFill>
                  <a:schemeClr val="bg1"/>
                </a:solidFill>
                <a:ea typeface="DM Sans Semi Bold" pitchFamily="34" charset="-122"/>
                <a:cs typeface="DM Sans Semi Bold" pitchFamily="34" charset="-12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DM Sans Semi Bold" pitchFamily="34" charset="-122"/>
                <a:cs typeface="DM Sans Semi Bold" pitchFamily="34" charset="-120"/>
              </a:rPr>
              <a:t>кваліфікації</a:t>
            </a:r>
            <a:r>
              <a:rPr lang="en-US" dirty="0">
                <a:solidFill>
                  <a:schemeClr val="bg1"/>
                </a:solidFill>
                <a:ea typeface="DM Sans Semi Bold" pitchFamily="34" charset="-122"/>
                <a:cs typeface="DM Sans Semi Bold" pitchFamily="34" charset="-12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DM Sans Semi Bold" pitchFamily="34" charset="-122"/>
                <a:cs typeface="DM Sans Semi Bold" pitchFamily="34" charset="-120"/>
              </a:rPr>
              <a:t>працівників</a:t>
            </a:r>
            <a:r>
              <a:rPr lang="en-US" dirty="0">
                <a:solidFill>
                  <a:schemeClr val="bg1"/>
                </a:solidFill>
                <a:ea typeface="DM Sans Semi Bold" pitchFamily="34" charset="-122"/>
                <a:cs typeface="DM Sans Semi Bold" pitchFamily="34" charset="-12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DM Sans Semi Bold" pitchFamily="34" charset="-122"/>
                <a:cs typeface="DM Sans Semi Bold" pitchFamily="34" charset="-120"/>
              </a:rPr>
              <a:t>міської</a:t>
            </a:r>
            <a:endParaRPr lang="uk-UA" dirty="0">
              <a:solidFill>
                <a:schemeClr val="bg1"/>
              </a:solidFill>
              <a:ea typeface="DM Sans Semi Bold" pitchFamily="34" charset="-122"/>
              <a:cs typeface="DM Sans Semi Bold" pitchFamily="34" charset="-12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a typeface="DM Sans Semi Bold" pitchFamily="34" charset="-122"/>
                <a:cs typeface="DM Sans Semi Bold" pitchFamily="34" charset="-12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DM Sans Semi Bold" pitchFamily="34" charset="-122"/>
                <a:cs typeface="DM Sans Semi Bold" pitchFamily="34" charset="-120"/>
              </a:rPr>
              <a:t>ради</a:t>
            </a:r>
            <a:r>
              <a:rPr lang="en-US" dirty="0">
                <a:solidFill>
                  <a:schemeClr val="bg1"/>
                </a:solidFill>
                <a:ea typeface="DM Sans Semi Bold" pitchFamily="34" charset="-122"/>
                <a:cs typeface="DM Sans Semi Bold" pitchFamily="34" charset="-12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DM Sans Semi Bold" pitchFamily="34" charset="-122"/>
                <a:cs typeface="DM Sans Semi Bold" pitchFamily="34" charset="-120"/>
              </a:rPr>
              <a:t>та</a:t>
            </a:r>
            <a:r>
              <a:rPr lang="en-US" dirty="0">
                <a:solidFill>
                  <a:schemeClr val="bg1"/>
                </a:solidFill>
                <a:ea typeface="DM Sans Semi Bold" pitchFamily="34" charset="-122"/>
                <a:cs typeface="DM Sans Semi Bold" pitchFamily="34" charset="-12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DM Sans Semi Bold" pitchFamily="34" charset="-122"/>
                <a:cs typeface="DM Sans Semi Bold" pitchFamily="34" charset="-120"/>
              </a:rPr>
              <a:t>її</a:t>
            </a:r>
            <a:r>
              <a:rPr lang="en-US" dirty="0">
                <a:solidFill>
                  <a:schemeClr val="bg1"/>
                </a:solidFill>
                <a:ea typeface="DM Sans Semi Bold" pitchFamily="34" charset="-122"/>
                <a:cs typeface="DM Sans Semi Bold" pitchFamily="34" charset="-12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DM Sans Semi Bold" pitchFamily="34" charset="-122"/>
                <a:cs typeface="DM Sans Semi Bold" pitchFamily="34" charset="-120"/>
              </a:rPr>
              <a:t>виконавчих</a:t>
            </a:r>
            <a:r>
              <a:rPr lang="en-US" dirty="0">
                <a:solidFill>
                  <a:schemeClr val="bg1"/>
                </a:solidFill>
                <a:ea typeface="DM Sans Semi Bold" pitchFamily="34" charset="-122"/>
                <a:cs typeface="DM Sans Semi Bold" pitchFamily="34" charset="-12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DM Sans Semi Bold" pitchFamily="34" charset="-122"/>
                <a:cs typeface="DM Sans Semi Bold" pitchFamily="34" charset="-120"/>
              </a:rPr>
              <a:t>органів</a:t>
            </a:r>
            <a:r>
              <a:rPr lang="en-US" dirty="0">
                <a:solidFill>
                  <a:schemeClr val="bg1"/>
                </a:solidFill>
                <a:ea typeface="DM Sans Semi Bold" pitchFamily="34" charset="-122"/>
                <a:cs typeface="DM Sans Semi Bold" pitchFamily="34" charset="-120"/>
              </a:rPr>
              <a:t>» </a:t>
            </a:r>
            <a:r>
              <a:rPr lang="en-US" dirty="0" err="1">
                <a:solidFill>
                  <a:schemeClr val="bg1"/>
                </a:solidFill>
                <a:ea typeface="DM Sans Semi Bold" pitchFamily="34" charset="-122"/>
                <a:cs typeface="DM Sans Semi Bold" pitchFamily="34" charset="-120"/>
              </a:rPr>
              <a:t>за</a:t>
            </a:r>
            <a:r>
              <a:rPr lang="en-US" dirty="0">
                <a:solidFill>
                  <a:schemeClr val="bg1"/>
                </a:solidFill>
                <a:ea typeface="DM Sans Semi Bold" pitchFamily="34" charset="-122"/>
                <a:cs typeface="DM Sans Semi Bold" pitchFamily="34" charset="-120"/>
              </a:rPr>
              <a:t> 2024 </a:t>
            </a:r>
            <a:r>
              <a:rPr lang="en-US" dirty="0" err="1">
                <a:solidFill>
                  <a:schemeClr val="bg1"/>
                </a:solidFill>
                <a:ea typeface="DM Sans Semi Bold" pitchFamily="34" charset="-122"/>
                <a:cs typeface="DM Sans Semi Bold" pitchFamily="34" charset="-120"/>
              </a:rPr>
              <a:t>рік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CAC1125-225C-4C0B-81E0-560489DAA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1652" y="2525164"/>
            <a:ext cx="4580904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Розробник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Програми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Управління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персоналом та діловодства</a:t>
            </a: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Передбачено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фінансування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2024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рік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75 180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Профінансовано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звітний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період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75 180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4 .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Пройшли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навчання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95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посадових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осіб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5" name="Прямоугольник 514">
            <a:extLst>
              <a:ext uri="{FF2B5EF4-FFF2-40B4-BE49-F238E27FC236}">
                <a16:creationId xmlns:a16="http://schemas.microsoft.com/office/drawing/2014/main" id="{3A76E7EC-2421-43CC-87C2-FBA74403AA54}"/>
              </a:ext>
            </a:extLst>
          </p:cNvPr>
          <p:cNvSpPr/>
          <p:nvPr/>
        </p:nvSpPr>
        <p:spPr>
          <a:xfrm>
            <a:off x="10875146" y="213064"/>
            <a:ext cx="1225118" cy="46163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4" name="Прямоугольник 563">
            <a:extLst>
              <a:ext uri="{FF2B5EF4-FFF2-40B4-BE49-F238E27FC236}">
                <a16:creationId xmlns:a16="http://schemas.microsoft.com/office/drawing/2014/main" id="{2C235CD1-CD4F-4E73-BAA5-8F43B179C459}"/>
              </a:ext>
            </a:extLst>
          </p:cNvPr>
          <p:cNvSpPr/>
          <p:nvPr/>
        </p:nvSpPr>
        <p:spPr>
          <a:xfrm>
            <a:off x="350520" y="6309360"/>
            <a:ext cx="2209800" cy="3429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3" name="Рисунок 562">
            <a:extLst>
              <a:ext uri="{FF2B5EF4-FFF2-40B4-BE49-F238E27FC236}">
                <a16:creationId xmlns:a16="http://schemas.microsoft.com/office/drawing/2014/main" id="{2E3EB0DE-EB7B-4948-AE7F-00BA3310D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229" y="5461168"/>
            <a:ext cx="1874859" cy="2652019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A9A98B22-7F7D-43D1-B105-AFE88AB5A28D}"/>
              </a:ext>
            </a:extLst>
          </p:cNvPr>
          <p:cNvSpPr/>
          <p:nvPr/>
        </p:nvSpPr>
        <p:spPr>
          <a:xfrm>
            <a:off x="1645920" y="4668520"/>
            <a:ext cx="325120" cy="279400"/>
          </a:xfrm>
          <a:prstGeom prst="ellipse">
            <a:avLst/>
          </a:prstGeom>
          <a:solidFill>
            <a:srgbClr val="51BFA6"/>
          </a:solidFill>
          <a:ln>
            <a:solidFill>
              <a:srgbClr val="51BF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B784F4-D3F6-430D-801F-F4D549FD5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1559772"/>
            <a:ext cx="7231651" cy="4519782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B3E9D81-4E05-4678-BF85-5010C633F6BF}"/>
              </a:ext>
            </a:extLst>
          </p:cNvPr>
          <p:cNvSpPr/>
          <p:nvPr/>
        </p:nvSpPr>
        <p:spPr>
          <a:xfrm>
            <a:off x="4403324" y="3505125"/>
            <a:ext cx="550416" cy="284085"/>
          </a:xfrm>
          <a:prstGeom prst="ellipse">
            <a:avLst/>
          </a:prstGeom>
          <a:solidFill>
            <a:srgbClr val="91B5F8"/>
          </a:solidFill>
          <a:ln>
            <a:solidFill>
              <a:srgbClr val="91B5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74511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A958B51-FD86-4FED-BB0D-3039ACE2AD06}"/>
              </a:ext>
            </a:extLst>
          </p:cNvPr>
          <p:cNvSpPr/>
          <p:nvPr/>
        </p:nvSpPr>
        <p:spPr>
          <a:xfrm>
            <a:off x="2644135" y="350329"/>
            <a:ext cx="6903729" cy="923329"/>
          </a:xfrm>
          <a:prstGeom prst="round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E39D78-E708-4383-A011-A6018EC566E4}"/>
              </a:ext>
            </a:extLst>
          </p:cNvPr>
          <p:cNvSpPr/>
          <p:nvPr/>
        </p:nvSpPr>
        <p:spPr>
          <a:xfrm>
            <a:off x="2674022" y="420255"/>
            <a:ext cx="6903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Програма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«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Сприяння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закладу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медицини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вторинного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рівня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в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Коломийській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міській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територіальній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громаді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на 2022-2024 роки»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CAC1125-225C-4C0B-81E0-560489DAA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1651" y="2386666"/>
            <a:ext cx="442078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Розробник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Програми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                   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КНП «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Коломийська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центральна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районна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лікарня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Термін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реалізації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Програми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роки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Передбачено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фінансування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2024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рік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20 116 376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Профінансовано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звітний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період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 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16 591 384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5" name="Прямоугольник 514">
            <a:extLst>
              <a:ext uri="{FF2B5EF4-FFF2-40B4-BE49-F238E27FC236}">
                <a16:creationId xmlns:a16="http://schemas.microsoft.com/office/drawing/2014/main" id="{3A76E7EC-2421-43CC-87C2-FBA74403AA54}"/>
              </a:ext>
            </a:extLst>
          </p:cNvPr>
          <p:cNvSpPr/>
          <p:nvPr/>
        </p:nvSpPr>
        <p:spPr>
          <a:xfrm>
            <a:off x="10875146" y="213064"/>
            <a:ext cx="1225118" cy="46163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4" name="Прямоугольник 563">
            <a:extLst>
              <a:ext uri="{FF2B5EF4-FFF2-40B4-BE49-F238E27FC236}">
                <a16:creationId xmlns:a16="http://schemas.microsoft.com/office/drawing/2014/main" id="{2C235CD1-CD4F-4E73-BAA5-8F43B179C459}"/>
              </a:ext>
            </a:extLst>
          </p:cNvPr>
          <p:cNvSpPr/>
          <p:nvPr/>
        </p:nvSpPr>
        <p:spPr>
          <a:xfrm>
            <a:off x="350520" y="6309360"/>
            <a:ext cx="2209800" cy="3429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3" name="Рисунок 562">
            <a:extLst>
              <a:ext uri="{FF2B5EF4-FFF2-40B4-BE49-F238E27FC236}">
                <a16:creationId xmlns:a16="http://schemas.microsoft.com/office/drawing/2014/main" id="{2E3EB0DE-EB7B-4948-AE7F-00BA3310D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229" y="5461168"/>
            <a:ext cx="1874859" cy="26520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BA24F1-2C82-40BF-BA25-40B661A0C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6" y="1526197"/>
            <a:ext cx="6332189" cy="422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1425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id="{BD7AB487-5FCF-40E2-B64B-DE9643574E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9746390"/>
              </p:ext>
            </p:extLst>
          </p:nvPr>
        </p:nvGraphicFramePr>
        <p:xfrm>
          <a:off x="845534" y="1111976"/>
          <a:ext cx="10500932" cy="563509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928490">
                  <a:extLst>
                    <a:ext uri="{9D8B030D-6E8A-4147-A177-3AD203B41FA5}">
                      <a16:colId xmlns:a16="http://schemas.microsoft.com/office/drawing/2014/main" val="1301308535"/>
                    </a:ext>
                  </a:extLst>
                </a:gridCol>
                <a:gridCol w="2202025">
                  <a:extLst>
                    <a:ext uri="{9D8B030D-6E8A-4147-A177-3AD203B41FA5}">
                      <a16:colId xmlns:a16="http://schemas.microsoft.com/office/drawing/2014/main" val="3048512504"/>
                    </a:ext>
                  </a:extLst>
                </a:gridCol>
                <a:gridCol w="2370417">
                  <a:extLst>
                    <a:ext uri="{9D8B030D-6E8A-4147-A177-3AD203B41FA5}">
                      <a16:colId xmlns:a16="http://schemas.microsoft.com/office/drawing/2014/main" val="3772277976"/>
                    </a:ext>
                  </a:extLst>
                </a:gridCol>
              </a:tblGrid>
              <a:tr h="424906">
                <a:tc>
                  <a:txBody>
                    <a:bodyPr/>
                    <a:lstStyle/>
                    <a:p>
                      <a:pPr lvl="0" algn="l"/>
                      <a:r>
                        <a:rPr lang="uk-UA" sz="1600" dirty="0">
                          <a:solidFill>
                            <a:schemeClr val="tx1"/>
                          </a:solidFill>
                        </a:rPr>
                        <a:t>Заходи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err="1"/>
                        <a:t>Передбачено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програмою</a:t>
                      </a:r>
                      <a:r>
                        <a:rPr lang="ru-RU" sz="1600" dirty="0"/>
                        <a:t>, грн.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9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err="1"/>
                        <a:t>Профінансовано</a:t>
                      </a:r>
                      <a:r>
                        <a:rPr lang="ru-RU" sz="1600" dirty="0"/>
                        <a:t>, грн.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018788"/>
                  </a:ext>
                </a:extLst>
              </a:tr>
              <a:tr h="424906">
                <a:tc>
                  <a:txBody>
                    <a:bodyPr/>
                    <a:lstStyle/>
                    <a:p>
                      <a:pPr lvl="0" algn="l"/>
                      <a:r>
                        <a:rPr lang="ru-RU" sz="1200" b="0" dirty="0" err="1"/>
                        <a:t>Придбання</a:t>
                      </a:r>
                      <a:r>
                        <a:rPr lang="ru-RU" sz="1200" b="0" dirty="0"/>
                        <a:t> </a:t>
                      </a:r>
                      <a:r>
                        <a:rPr lang="ru-RU" sz="1200" b="0" dirty="0" err="1"/>
                        <a:t>медикаментів</a:t>
                      </a:r>
                      <a:r>
                        <a:rPr lang="ru-RU" sz="1200" b="0" dirty="0"/>
                        <a:t> та </a:t>
                      </a:r>
                      <a:r>
                        <a:rPr lang="ru-RU" sz="1200" b="0" dirty="0" err="1"/>
                        <a:t>медичного</a:t>
                      </a:r>
                      <a:r>
                        <a:rPr lang="ru-RU" sz="1200" b="0" dirty="0"/>
                        <a:t> </a:t>
                      </a:r>
                      <a:r>
                        <a:rPr lang="ru-RU" sz="1200" b="0" dirty="0" err="1"/>
                        <a:t>інструментарію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uk-UA" sz="1400" dirty="0"/>
                        <a:t>199 958,93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uk-UA" sz="1400" dirty="0"/>
                        <a:t>199 958,80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772766"/>
                  </a:ext>
                </a:extLst>
              </a:tr>
              <a:tr h="424906">
                <a:tc>
                  <a:txBody>
                    <a:bodyPr/>
                    <a:lstStyle/>
                    <a:p>
                      <a:pPr lvl="0" algn="l"/>
                      <a:r>
                        <a:rPr lang="ru-RU" sz="1200" b="0" dirty="0"/>
                        <a:t>Оплата </a:t>
                      </a:r>
                      <a:r>
                        <a:rPr lang="ru-RU" sz="1200" b="0" dirty="0" err="1"/>
                        <a:t>стимулюючих</a:t>
                      </a:r>
                      <a:r>
                        <a:rPr lang="ru-RU" sz="1200" b="0" dirty="0"/>
                        <a:t> та </a:t>
                      </a:r>
                      <a:r>
                        <a:rPr lang="ru-RU" sz="1200" b="0" dirty="0" err="1"/>
                        <a:t>мотиваційних</a:t>
                      </a:r>
                      <a:r>
                        <a:rPr lang="ru-RU" sz="1200" b="0" dirty="0"/>
                        <a:t> </a:t>
                      </a:r>
                      <a:r>
                        <a:rPr lang="ru-RU" sz="1200" b="0" dirty="0" err="1"/>
                        <a:t>виплат</a:t>
                      </a:r>
                      <a:r>
                        <a:rPr lang="ru-RU" sz="1200" b="0" dirty="0"/>
                        <a:t> </a:t>
                      </a:r>
                      <a:r>
                        <a:rPr lang="ru-RU" sz="1200" b="0" dirty="0" err="1"/>
                        <a:t>працівникам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uk-UA" sz="1200" dirty="0"/>
                        <a:t>2 449 240,00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uk-UA" sz="1200" dirty="0"/>
                        <a:t>2 449 240,00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925880"/>
                  </a:ext>
                </a:extLst>
              </a:tr>
              <a:tr h="424906">
                <a:tc>
                  <a:txBody>
                    <a:bodyPr/>
                    <a:lstStyle/>
                    <a:p>
                      <a:pPr lvl="0" algn="l"/>
                      <a:r>
                        <a:rPr lang="ru-RU" sz="1200" b="0" dirty="0" err="1"/>
                        <a:t>Придбання</a:t>
                      </a:r>
                      <a:r>
                        <a:rPr lang="ru-RU" sz="1200" b="0" dirty="0"/>
                        <a:t> </a:t>
                      </a:r>
                      <a:r>
                        <a:rPr lang="ru-RU" sz="1200" b="0" dirty="0" err="1"/>
                        <a:t>обладнання</a:t>
                      </a:r>
                      <a:r>
                        <a:rPr lang="ru-RU" sz="1200" b="0" dirty="0"/>
                        <a:t>, </a:t>
                      </a:r>
                      <a:r>
                        <a:rPr lang="ru-RU" sz="1200" b="0" dirty="0" err="1"/>
                        <a:t>предметів</a:t>
                      </a:r>
                      <a:r>
                        <a:rPr lang="ru-RU" sz="1200" b="0" dirty="0"/>
                        <a:t>, </a:t>
                      </a:r>
                      <a:r>
                        <a:rPr lang="ru-RU" sz="1200" b="0" dirty="0" err="1"/>
                        <a:t>метеріалів</a:t>
                      </a:r>
                      <a:r>
                        <a:rPr lang="ru-RU" sz="1200" b="0" dirty="0"/>
                        <a:t> та </a:t>
                      </a:r>
                      <a:r>
                        <a:rPr lang="ru-RU" sz="1200" b="0" dirty="0" err="1"/>
                        <a:t>інвентарю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/>
                        <a:t>332 703,46</a:t>
                      </a:r>
                      <a:endParaRPr lang="ru-RU" sz="1200" dirty="0"/>
                    </a:p>
                    <a:p>
                      <a:pPr lvl="0"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/>
                        <a:t>332 703,46</a:t>
                      </a:r>
                      <a:endParaRPr lang="ru-RU" sz="1200" dirty="0"/>
                    </a:p>
                    <a:p>
                      <a:pPr lvl="0"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280772"/>
                  </a:ext>
                </a:extLst>
              </a:tr>
              <a:tr h="429313">
                <a:tc>
                  <a:txBody>
                    <a:bodyPr/>
                    <a:lstStyle/>
                    <a:p>
                      <a:pPr lvl="0" algn="l"/>
                      <a:r>
                        <a:rPr lang="uk-UA" sz="1200" b="0" dirty="0">
                          <a:latin typeface="+mn-lt"/>
                          <a:cs typeface="Times New Roman"/>
                        </a:rPr>
                        <a:t>"К</a:t>
                      </a:r>
                      <a:r>
                        <a:rPr lang="uk-UA" sz="1200" b="0" dirty="0">
                          <a:latin typeface="+mn-lt"/>
                        </a:rPr>
                        <a:t>апітальний ремонт приміщень для встановлення магнітно - </a:t>
                      </a:r>
                      <a:r>
                        <a:rPr lang="uk-UA" sz="1200" b="0" dirty="0" err="1">
                          <a:latin typeface="+mn-lt"/>
                        </a:rPr>
                        <a:t>резонансоного</a:t>
                      </a:r>
                      <a:r>
                        <a:rPr lang="uk-UA" sz="1200" b="0" dirty="0">
                          <a:latin typeface="+mn-lt"/>
                        </a:rPr>
                        <a:t> томографа в СП "Стаціонар" 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>
                          <a:latin typeface="+mn-lt"/>
                        </a:rPr>
                        <a:t>484 098,00</a:t>
                      </a:r>
                      <a:endParaRPr lang="ru-RU" sz="1200" dirty="0">
                        <a:latin typeface="+mn-lt"/>
                      </a:endParaRPr>
                    </a:p>
                    <a:p>
                      <a:pPr lvl="0"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>
                          <a:latin typeface="+mn-lt"/>
                        </a:rPr>
                        <a:t>484 097,60</a:t>
                      </a:r>
                      <a:endParaRPr lang="ru-RU" sz="1200" dirty="0">
                        <a:latin typeface="+mn-lt"/>
                      </a:endParaRPr>
                    </a:p>
                    <a:p>
                      <a:pPr lvl="0"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344323"/>
                  </a:ext>
                </a:extLst>
              </a:tr>
              <a:tr h="548567">
                <a:tc>
                  <a:txBody>
                    <a:bodyPr/>
                    <a:lstStyle/>
                    <a:p>
                      <a:pPr lvl="0" algn="l"/>
                      <a:r>
                        <a:rPr lang="ru-RU" sz="1200" b="0" dirty="0">
                          <a:latin typeface="+mn-lt"/>
                        </a:rPr>
                        <a:t>"</a:t>
                      </a:r>
                      <a:r>
                        <a:rPr lang="ru-RU" sz="1200" b="0" dirty="0" err="1">
                          <a:latin typeface="+mn-lt"/>
                        </a:rPr>
                        <a:t>Технічне</a:t>
                      </a:r>
                      <a:r>
                        <a:rPr lang="ru-RU" sz="1200" b="0" dirty="0">
                          <a:latin typeface="+mn-lt"/>
                        </a:rPr>
                        <a:t> </a:t>
                      </a:r>
                      <a:r>
                        <a:rPr lang="ru-RU" sz="1200" b="0" dirty="0" err="1">
                          <a:latin typeface="+mn-lt"/>
                        </a:rPr>
                        <a:t>переоснащення</a:t>
                      </a:r>
                      <a:r>
                        <a:rPr lang="ru-RU" sz="1200" b="0" dirty="0">
                          <a:latin typeface="+mn-lt"/>
                        </a:rPr>
                        <a:t> </a:t>
                      </a:r>
                      <a:r>
                        <a:rPr lang="ru-RU" sz="1200" b="0" dirty="0" err="1">
                          <a:latin typeface="+mn-lt"/>
                        </a:rPr>
                        <a:t>існуючої</a:t>
                      </a:r>
                      <a:r>
                        <a:rPr lang="ru-RU" sz="1200" b="0" dirty="0">
                          <a:latin typeface="+mn-lt"/>
                        </a:rPr>
                        <a:t> </a:t>
                      </a:r>
                      <a:r>
                        <a:rPr lang="ru-RU" sz="1200" b="0" dirty="0" err="1">
                          <a:latin typeface="+mn-lt"/>
                        </a:rPr>
                        <a:t>мережі</a:t>
                      </a:r>
                      <a:r>
                        <a:rPr lang="ru-RU" sz="1200" b="0" dirty="0">
                          <a:latin typeface="+mn-lt"/>
                        </a:rPr>
                        <a:t> </a:t>
                      </a:r>
                      <a:r>
                        <a:rPr lang="ru-RU" sz="1200" b="0" dirty="0" err="1">
                          <a:latin typeface="+mn-lt"/>
                        </a:rPr>
                        <a:t>електропотачання</a:t>
                      </a:r>
                      <a:r>
                        <a:rPr lang="ru-RU" sz="1200" b="0" dirty="0">
                          <a:latin typeface="+mn-lt"/>
                        </a:rPr>
                        <a:t> для </a:t>
                      </a:r>
                      <a:r>
                        <a:rPr lang="ru-RU" sz="1200" b="0" dirty="0" err="1">
                          <a:latin typeface="+mn-lt"/>
                        </a:rPr>
                        <a:t>приєднання</a:t>
                      </a:r>
                      <a:r>
                        <a:rPr lang="ru-RU" sz="1200" b="0" dirty="0">
                          <a:latin typeface="+mn-lt"/>
                        </a:rPr>
                        <a:t> </a:t>
                      </a:r>
                      <a:r>
                        <a:rPr lang="ru-RU" sz="1200" b="0" dirty="0" err="1">
                          <a:latin typeface="+mn-lt"/>
                        </a:rPr>
                        <a:t>електричних</a:t>
                      </a:r>
                      <a:r>
                        <a:rPr lang="ru-RU" sz="1200" b="0" dirty="0">
                          <a:latin typeface="+mn-lt"/>
                        </a:rPr>
                        <a:t> установок (</a:t>
                      </a:r>
                      <a:r>
                        <a:rPr lang="ru-RU" sz="1200" b="0" dirty="0" err="1">
                          <a:latin typeface="+mn-lt"/>
                        </a:rPr>
                        <a:t>магнітно-резонансний</a:t>
                      </a:r>
                      <a:r>
                        <a:rPr lang="ru-RU" sz="1200" b="0" dirty="0">
                          <a:latin typeface="+mn-lt"/>
                        </a:rPr>
                        <a:t> томограф) в СП "</a:t>
                      </a:r>
                      <a:r>
                        <a:rPr lang="ru-RU" sz="1200" b="0" dirty="0" err="1">
                          <a:latin typeface="+mn-lt"/>
                        </a:rPr>
                        <a:t>Стаціонар</a:t>
                      </a:r>
                      <a:r>
                        <a:rPr lang="ru-RU" sz="1200" b="0" dirty="0">
                          <a:latin typeface="+mn-lt"/>
                        </a:rPr>
                        <a:t>" 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/>
                        <a:t>295 039,00</a:t>
                      </a:r>
                      <a:endParaRPr lang="ru-RU" sz="1200" dirty="0"/>
                    </a:p>
                    <a:p>
                      <a:pPr lvl="0"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/>
                        <a:t>295 038,98</a:t>
                      </a:r>
                      <a:endParaRPr lang="ru-RU" sz="1200" dirty="0"/>
                    </a:p>
                    <a:p>
                      <a:pPr lvl="0"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728033"/>
                  </a:ext>
                </a:extLst>
              </a:tr>
              <a:tr h="424906">
                <a:tc>
                  <a:txBody>
                    <a:bodyPr/>
                    <a:lstStyle/>
                    <a:p>
                      <a:pPr lvl="0" algn="l"/>
                      <a:r>
                        <a:rPr lang="ru-RU" sz="1200" b="0" dirty="0" err="1">
                          <a:latin typeface="+mn-lt"/>
                        </a:rPr>
                        <a:t>Придбання</a:t>
                      </a:r>
                      <a:r>
                        <a:rPr lang="ru-RU" sz="1200" b="0" dirty="0">
                          <a:latin typeface="+mn-lt"/>
                        </a:rPr>
                        <a:t> </a:t>
                      </a:r>
                      <a:r>
                        <a:rPr lang="ru-RU" sz="1200" b="0" dirty="0" err="1">
                          <a:latin typeface="+mn-lt"/>
                        </a:rPr>
                        <a:t>обладнання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/>
                        <a:t>67 130,00</a:t>
                      </a:r>
                      <a:endParaRPr lang="ru-RU" sz="1200" dirty="0"/>
                    </a:p>
                    <a:p>
                      <a:pPr lvl="0"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uk-UA" sz="1200" dirty="0"/>
                        <a:t>67 130,00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591338"/>
                  </a:ext>
                </a:extLst>
              </a:tr>
              <a:tr h="424906">
                <a:tc>
                  <a:txBody>
                    <a:bodyPr/>
                    <a:lstStyle/>
                    <a:p>
                      <a:pPr lvl="0" algn="l"/>
                      <a:r>
                        <a:rPr lang="ru-RU" sz="1200" b="0" dirty="0" err="1">
                          <a:latin typeface="+mn-lt"/>
                        </a:rPr>
                        <a:t>Капітальний</a:t>
                      </a:r>
                      <a:r>
                        <a:rPr lang="ru-RU" sz="1200" b="0" dirty="0">
                          <a:latin typeface="+mn-lt"/>
                        </a:rPr>
                        <a:t> ремонт </a:t>
                      </a:r>
                      <a:r>
                        <a:rPr lang="ru-RU" sz="1200" b="0" dirty="0" err="1">
                          <a:latin typeface="+mn-lt"/>
                        </a:rPr>
                        <a:t>системи</a:t>
                      </a:r>
                      <a:r>
                        <a:rPr lang="ru-RU" sz="1200" b="0" dirty="0">
                          <a:latin typeface="+mn-lt"/>
                        </a:rPr>
                        <a:t> </a:t>
                      </a:r>
                      <a:r>
                        <a:rPr lang="ru-RU" sz="1200" b="0" dirty="0" err="1">
                          <a:latin typeface="+mn-lt"/>
                        </a:rPr>
                        <a:t>електропостачання</a:t>
                      </a:r>
                      <a:r>
                        <a:rPr lang="ru-RU" sz="1200" b="0" dirty="0">
                          <a:latin typeface="+mn-lt"/>
                        </a:rPr>
                        <a:t> з </a:t>
                      </a:r>
                      <a:r>
                        <a:rPr lang="ru-RU" sz="1200" b="0" dirty="0" err="1">
                          <a:latin typeface="+mn-lt"/>
                        </a:rPr>
                        <a:t>встановленням</a:t>
                      </a:r>
                      <a:r>
                        <a:rPr lang="ru-RU" sz="1200" b="0" dirty="0">
                          <a:latin typeface="+mn-lt"/>
                        </a:rPr>
                        <a:t> </a:t>
                      </a:r>
                      <a:r>
                        <a:rPr lang="ru-RU" sz="1200" b="0" dirty="0" err="1">
                          <a:latin typeface="+mn-lt"/>
                        </a:rPr>
                        <a:t>джерела</a:t>
                      </a:r>
                      <a:r>
                        <a:rPr lang="ru-RU" sz="1200" b="0" dirty="0">
                          <a:latin typeface="+mn-lt"/>
                        </a:rPr>
                        <a:t> резервного </a:t>
                      </a:r>
                      <a:r>
                        <a:rPr lang="ru-RU" sz="1200" b="0" dirty="0" err="1">
                          <a:latin typeface="+mn-lt"/>
                        </a:rPr>
                        <a:t>живлення</a:t>
                      </a:r>
                      <a:r>
                        <a:rPr lang="ru-RU" sz="1200" b="0" dirty="0">
                          <a:latin typeface="+mn-lt"/>
                        </a:rPr>
                        <a:t> шляхом </a:t>
                      </a:r>
                      <a:r>
                        <a:rPr lang="ru-RU" sz="1200" b="0" dirty="0" err="1">
                          <a:latin typeface="+mn-lt"/>
                        </a:rPr>
                        <a:t>впровадження</a:t>
                      </a:r>
                      <a:r>
                        <a:rPr lang="ru-RU" sz="1200" b="0" dirty="0">
                          <a:latin typeface="+mn-lt"/>
                        </a:rPr>
                        <a:t> </a:t>
                      </a:r>
                      <a:r>
                        <a:rPr lang="ru-RU" sz="1200" b="0" dirty="0" err="1">
                          <a:latin typeface="+mn-lt"/>
                        </a:rPr>
                        <a:t>альтернативних</a:t>
                      </a:r>
                      <a:r>
                        <a:rPr lang="ru-RU" sz="1200" b="0" dirty="0">
                          <a:latin typeface="+mn-lt"/>
                        </a:rPr>
                        <a:t> </a:t>
                      </a:r>
                      <a:r>
                        <a:rPr lang="ru-RU" sz="1200" b="0" dirty="0" err="1">
                          <a:latin typeface="+mn-lt"/>
                        </a:rPr>
                        <a:t>джерел</a:t>
                      </a:r>
                      <a:r>
                        <a:rPr lang="ru-RU" sz="1200" b="0" dirty="0">
                          <a:latin typeface="+mn-lt"/>
                        </a:rPr>
                        <a:t> </a:t>
                      </a:r>
                      <a:r>
                        <a:rPr lang="ru-RU" sz="1200" b="0" dirty="0" err="1">
                          <a:latin typeface="+mn-lt"/>
                        </a:rPr>
                        <a:t>енергії</a:t>
                      </a:r>
                      <a:r>
                        <a:rPr lang="ru-RU" sz="1200" b="0" dirty="0">
                          <a:latin typeface="+mn-lt"/>
                        </a:rPr>
                        <a:t> 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/>
                        <a:t>445 393,00</a:t>
                      </a:r>
                      <a:endParaRPr lang="ru-RU" sz="1200" dirty="0"/>
                    </a:p>
                    <a:p>
                      <a:pPr lvl="0"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/>
                        <a:t>180 000,00</a:t>
                      </a:r>
                      <a:endParaRPr lang="ru-RU" sz="1200" dirty="0"/>
                    </a:p>
                    <a:p>
                      <a:pPr lvl="0"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45998"/>
                  </a:ext>
                </a:extLst>
              </a:tr>
              <a:tr h="424906">
                <a:tc>
                  <a:txBody>
                    <a:bodyPr/>
                    <a:lstStyle/>
                    <a:p>
                      <a:pPr lvl="0" algn="l"/>
                      <a:r>
                        <a:rPr lang="ru-RU" sz="1200" b="0" dirty="0" err="1">
                          <a:latin typeface="+mn-lt"/>
                        </a:rPr>
                        <a:t>Капітальний</a:t>
                      </a:r>
                      <a:r>
                        <a:rPr lang="ru-RU" sz="1200" b="0" dirty="0">
                          <a:latin typeface="+mn-lt"/>
                        </a:rPr>
                        <a:t> ремонт </a:t>
                      </a:r>
                      <a:r>
                        <a:rPr lang="ru-RU" sz="1200" b="0" dirty="0" err="1">
                          <a:latin typeface="+mn-lt"/>
                        </a:rPr>
                        <a:t>приміщень</a:t>
                      </a:r>
                      <a:r>
                        <a:rPr lang="ru-RU" sz="1200" b="0" dirty="0">
                          <a:latin typeface="+mn-lt"/>
                        </a:rPr>
                        <a:t> </a:t>
                      </a:r>
                      <a:r>
                        <a:rPr lang="ru-RU" sz="1200" b="0" dirty="0" err="1">
                          <a:latin typeface="+mn-lt"/>
                        </a:rPr>
                        <a:t>хірургічного</a:t>
                      </a:r>
                      <a:r>
                        <a:rPr lang="ru-RU" sz="1200" b="0" dirty="0">
                          <a:latin typeface="+mn-lt"/>
                        </a:rPr>
                        <a:t> корпусу </a:t>
                      </a:r>
                      <a:r>
                        <a:rPr lang="ru-RU" sz="1200" b="0" dirty="0" err="1">
                          <a:latin typeface="+mn-lt"/>
                        </a:rPr>
                        <a:t>під</a:t>
                      </a:r>
                      <a:r>
                        <a:rPr lang="ru-RU" sz="1200" b="0" dirty="0">
                          <a:latin typeface="+mn-lt"/>
                        </a:rPr>
                        <a:t> </a:t>
                      </a:r>
                      <a:r>
                        <a:rPr lang="ru-RU" sz="1200" b="0" dirty="0" err="1">
                          <a:latin typeface="+mn-lt"/>
                        </a:rPr>
                        <a:t>малоінвазивну</a:t>
                      </a:r>
                      <a:r>
                        <a:rPr lang="ru-RU" sz="1200" b="0" dirty="0">
                          <a:latin typeface="+mn-lt"/>
                        </a:rPr>
                        <a:t> </a:t>
                      </a:r>
                      <a:r>
                        <a:rPr lang="ru-RU" sz="1200" b="0" dirty="0" err="1">
                          <a:latin typeface="+mn-lt"/>
                        </a:rPr>
                        <a:t>хірургію</a:t>
                      </a:r>
                      <a:r>
                        <a:rPr lang="ru-RU" sz="1200" b="0" dirty="0">
                          <a:latin typeface="+mn-lt"/>
                        </a:rPr>
                        <a:t> в СП «</a:t>
                      </a:r>
                      <a:r>
                        <a:rPr lang="ru-RU" sz="1200" b="0" dirty="0" err="1">
                          <a:latin typeface="+mn-lt"/>
                        </a:rPr>
                        <a:t>Стаціонар</a:t>
                      </a:r>
                      <a:r>
                        <a:rPr lang="ru-RU" sz="1200" b="0" dirty="0">
                          <a:latin typeface="+mn-lt"/>
                        </a:rPr>
                        <a:t>» 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195 000.00</a:t>
                      </a:r>
                    </a:p>
                    <a:p>
                      <a:pPr lvl="0"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0.00</a:t>
                      </a:r>
                    </a:p>
                    <a:p>
                      <a:pPr lvl="0"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500774"/>
                  </a:ext>
                </a:extLst>
              </a:tr>
              <a:tr h="424906">
                <a:tc>
                  <a:txBody>
                    <a:bodyPr/>
                    <a:lstStyle/>
                    <a:p>
                      <a:pPr lvl="0" algn="l"/>
                      <a:r>
                        <a:rPr lang="ru-RU" sz="1200" b="0" dirty="0" err="1"/>
                        <a:t>Капітальний</a:t>
                      </a:r>
                      <a:r>
                        <a:rPr lang="ru-RU" sz="1200" b="0" dirty="0"/>
                        <a:t> ремонт </a:t>
                      </a:r>
                      <a:r>
                        <a:rPr lang="ru-RU" sz="1200" b="0" dirty="0" err="1"/>
                        <a:t>хірургічного</a:t>
                      </a:r>
                      <a:r>
                        <a:rPr lang="ru-RU" sz="1200" b="0" dirty="0"/>
                        <a:t> </a:t>
                      </a:r>
                      <a:r>
                        <a:rPr lang="ru-RU" sz="1200" b="0" dirty="0" err="1"/>
                        <a:t>відділення</a:t>
                      </a:r>
                      <a:r>
                        <a:rPr lang="ru-RU" sz="1200" b="0" dirty="0"/>
                        <a:t> СП «</a:t>
                      </a:r>
                      <a:r>
                        <a:rPr lang="ru-RU" sz="1200" b="0" dirty="0" err="1"/>
                        <a:t>Дитяча</a:t>
                      </a:r>
                      <a:r>
                        <a:rPr lang="ru-RU" sz="1200" b="0" dirty="0"/>
                        <a:t> </a:t>
                      </a:r>
                      <a:r>
                        <a:rPr lang="ru-RU" sz="1200" b="0" dirty="0" err="1"/>
                        <a:t>лікарня</a:t>
                      </a:r>
                      <a:r>
                        <a:rPr lang="ru-RU" sz="1200" b="0" dirty="0"/>
                        <a:t>»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78 781,00</a:t>
                      </a:r>
                    </a:p>
                    <a:p>
                      <a:pPr lvl="0"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78 781,00</a:t>
                      </a:r>
                    </a:p>
                    <a:p>
                      <a:pPr lvl="0"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573647"/>
                  </a:ext>
                </a:extLst>
              </a:tr>
              <a:tr h="424906">
                <a:tc>
                  <a:txBody>
                    <a:bodyPr/>
                    <a:lstStyle/>
                    <a:p>
                      <a:pPr lvl="0" algn="l"/>
                      <a:r>
                        <a:rPr lang="ru-RU" sz="1200" b="0" dirty="0" err="1">
                          <a:latin typeface="+mn-lt"/>
                        </a:rPr>
                        <a:t>Капітальний</a:t>
                      </a:r>
                      <a:r>
                        <a:rPr lang="ru-RU" sz="1200" b="0" dirty="0">
                          <a:latin typeface="+mn-lt"/>
                        </a:rPr>
                        <a:t> ремонт </a:t>
                      </a:r>
                      <a:r>
                        <a:rPr lang="ru-RU" sz="1200" b="0" dirty="0" err="1">
                          <a:latin typeface="+mn-lt"/>
                        </a:rPr>
                        <a:t>відділення</a:t>
                      </a:r>
                      <a:r>
                        <a:rPr lang="ru-RU" sz="1200" b="0" dirty="0">
                          <a:latin typeface="+mn-lt"/>
                        </a:rPr>
                        <a:t> </a:t>
                      </a:r>
                      <a:r>
                        <a:rPr lang="ru-RU" sz="1200" b="0" dirty="0" err="1">
                          <a:latin typeface="+mn-lt"/>
                        </a:rPr>
                        <a:t>медичної</a:t>
                      </a:r>
                      <a:r>
                        <a:rPr lang="ru-RU" sz="1200" b="0" dirty="0">
                          <a:latin typeface="+mn-lt"/>
                        </a:rPr>
                        <a:t> </a:t>
                      </a:r>
                      <a:r>
                        <a:rPr lang="ru-RU" sz="1200" b="0" dirty="0" err="1">
                          <a:latin typeface="+mn-lt"/>
                        </a:rPr>
                        <a:t>реабілітації</a:t>
                      </a:r>
                      <a:r>
                        <a:rPr lang="ru-RU" sz="1200" b="0" dirty="0">
                          <a:latin typeface="+mn-lt"/>
                        </a:rPr>
                        <a:t> СП «</a:t>
                      </a:r>
                      <a:r>
                        <a:rPr lang="ru-RU" sz="1200" b="0" dirty="0" err="1">
                          <a:latin typeface="+mn-lt"/>
                        </a:rPr>
                        <a:t>Дитяча</a:t>
                      </a:r>
                      <a:r>
                        <a:rPr lang="ru-RU" sz="1200" b="0" dirty="0">
                          <a:latin typeface="+mn-lt"/>
                        </a:rPr>
                        <a:t> </a:t>
                      </a:r>
                      <a:r>
                        <a:rPr lang="ru-RU" sz="1200" b="0" dirty="0" err="1">
                          <a:latin typeface="+mn-lt"/>
                        </a:rPr>
                        <a:t>лікарня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/>
                        <a:t>51 174,00</a:t>
                      </a:r>
                      <a:endParaRPr lang="ru-RU" sz="1200" dirty="0"/>
                    </a:p>
                    <a:p>
                      <a:pPr lvl="0"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/>
                        <a:t>51 174,00</a:t>
                      </a:r>
                      <a:endParaRPr lang="ru-RU" sz="1200" dirty="0"/>
                    </a:p>
                    <a:p>
                      <a:pPr lvl="0"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662596"/>
                  </a:ext>
                </a:extLst>
              </a:tr>
              <a:tr h="424906">
                <a:tc>
                  <a:txBody>
                    <a:bodyPr/>
                    <a:lstStyle/>
                    <a:p>
                      <a:pPr lvl="0" algn="l"/>
                      <a:r>
                        <a:rPr lang="uk-UA" sz="1200" b="0" dirty="0">
                          <a:latin typeface="+mn-lt"/>
                        </a:rPr>
                        <a:t>Утримання будівель комунального некомерційного підприємства «Коломийська ЦРЛ» 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dirty="0">
                          <a:latin typeface="+mn-lt"/>
                        </a:rPr>
                        <a:t>15 517 858,61</a:t>
                      </a:r>
                      <a:endParaRPr lang="ru-RU" sz="1200" b="0" dirty="0">
                        <a:latin typeface="+mn-lt"/>
                      </a:endParaRPr>
                    </a:p>
                    <a:p>
                      <a:pPr lvl="0" algn="ctr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dirty="0">
                          <a:latin typeface="+mn-lt"/>
                        </a:rPr>
                        <a:t>12 453 260,34</a:t>
                      </a:r>
                      <a:endParaRPr lang="ru-RU" sz="1200" b="0" dirty="0">
                        <a:latin typeface="+mn-lt"/>
                      </a:endParaRPr>
                    </a:p>
                    <a:p>
                      <a:pPr lvl="0" algn="ctr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896217"/>
                  </a:ext>
                </a:extLst>
              </a:tr>
            </a:tbl>
          </a:graphicData>
        </a:graphic>
      </p:graphicFrame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41AB5CA-965E-477E-B85B-B6265C8A168C}"/>
              </a:ext>
            </a:extLst>
          </p:cNvPr>
          <p:cNvSpPr/>
          <p:nvPr/>
        </p:nvSpPr>
        <p:spPr>
          <a:xfrm>
            <a:off x="4189445" y="210371"/>
            <a:ext cx="3881536" cy="716256"/>
          </a:xfrm>
          <a:prstGeom prst="round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E83F6E8-3B7E-483D-8802-ED8C89CEAD05}"/>
              </a:ext>
            </a:extLst>
          </p:cNvPr>
          <p:cNvSpPr/>
          <p:nvPr/>
        </p:nvSpPr>
        <p:spPr>
          <a:xfrm>
            <a:off x="2644135" y="372970"/>
            <a:ext cx="6903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Виконання</a:t>
            </a:r>
            <a:r>
              <a:rPr lang="ru-RU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програми</a:t>
            </a:r>
            <a:endParaRPr lang="ru-RU" dirty="0">
              <a:solidFill>
                <a:schemeClr val="bg1"/>
              </a:solidFill>
            </a:endParaRPr>
          </a:p>
          <a:p>
            <a:pPr lvl="0" algn="ctr">
              <a:buClr>
                <a:srgbClr val="000000"/>
              </a:buClr>
              <a:buSzPts val="2000"/>
            </a:pPr>
            <a:endParaRPr lang="ru-RU" dirty="0">
              <a:solidFill>
                <a:schemeClr val="bg1"/>
              </a:solidFill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23109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F01954-74F1-4F1B-AD8A-CA831CA3E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9244" y="708458"/>
            <a:ext cx="6282186" cy="6282186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A958B51-FD86-4FED-BB0D-3039ACE2AD06}"/>
              </a:ext>
            </a:extLst>
          </p:cNvPr>
          <p:cNvSpPr/>
          <p:nvPr/>
        </p:nvSpPr>
        <p:spPr>
          <a:xfrm>
            <a:off x="3368351" y="350330"/>
            <a:ext cx="5557969" cy="716256"/>
          </a:xfrm>
          <a:prstGeom prst="round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E39D78-E708-4383-A011-A6018EC566E4}"/>
              </a:ext>
            </a:extLst>
          </p:cNvPr>
          <p:cNvSpPr/>
          <p:nvPr/>
        </p:nvSpPr>
        <p:spPr>
          <a:xfrm>
            <a:off x="2644134" y="523792"/>
            <a:ext cx="6903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dirty="0">
                <a:solidFill>
                  <a:schemeClr val="bg1"/>
                </a:solidFill>
                <a:cs typeface="Times New Roman" pitchFamily="18" charset="0"/>
              </a:rPr>
              <a:t>Програма «Здоров’я громади на 2024-2028 роки»</a:t>
            </a:r>
            <a:endParaRPr lang="ru-RU" dirty="0">
              <a:solidFill>
                <a:schemeClr val="bg1"/>
              </a:solidFill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CAC1125-225C-4C0B-81E0-560489DAA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2990" y="2279890"/>
            <a:ext cx="442078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Розробник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Програми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                     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КП «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Коломийський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МЦПМСД»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Термін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реалізації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Програми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років</a:t>
            </a: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Передбачено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фінансування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2024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рік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3 330 000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Профінансовано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звітний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період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    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3 032 058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5" name="Прямоугольник 514">
            <a:extLst>
              <a:ext uri="{FF2B5EF4-FFF2-40B4-BE49-F238E27FC236}">
                <a16:creationId xmlns:a16="http://schemas.microsoft.com/office/drawing/2014/main" id="{3A76E7EC-2421-43CC-87C2-FBA74403AA54}"/>
              </a:ext>
            </a:extLst>
          </p:cNvPr>
          <p:cNvSpPr/>
          <p:nvPr/>
        </p:nvSpPr>
        <p:spPr>
          <a:xfrm>
            <a:off x="10875146" y="213064"/>
            <a:ext cx="1225118" cy="46163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4" name="Прямоугольник 563">
            <a:extLst>
              <a:ext uri="{FF2B5EF4-FFF2-40B4-BE49-F238E27FC236}">
                <a16:creationId xmlns:a16="http://schemas.microsoft.com/office/drawing/2014/main" id="{2C235CD1-CD4F-4E73-BAA5-8F43B179C459}"/>
              </a:ext>
            </a:extLst>
          </p:cNvPr>
          <p:cNvSpPr/>
          <p:nvPr/>
        </p:nvSpPr>
        <p:spPr>
          <a:xfrm>
            <a:off x="350520" y="6309360"/>
            <a:ext cx="2209800" cy="3429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3" name="Рисунок 562">
            <a:extLst>
              <a:ext uri="{FF2B5EF4-FFF2-40B4-BE49-F238E27FC236}">
                <a16:creationId xmlns:a16="http://schemas.microsoft.com/office/drawing/2014/main" id="{2E3EB0DE-EB7B-4948-AE7F-00BA3310D4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229" y="5461168"/>
            <a:ext cx="1874859" cy="265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7808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79DB193-8D00-49D0-8A83-8C31E8A79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488634"/>
              </p:ext>
            </p:extLst>
          </p:nvPr>
        </p:nvGraphicFramePr>
        <p:xfrm>
          <a:off x="503854" y="1254124"/>
          <a:ext cx="11196734" cy="53320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56897">
                  <a:extLst>
                    <a:ext uri="{9D8B030D-6E8A-4147-A177-3AD203B41FA5}">
                      <a16:colId xmlns:a16="http://schemas.microsoft.com/office/drawing/2014/main" val="621611804"/>
                    </a:ext>
                  </a:extLst>
                </a:gridCol>
                <a:gridCol w="2372048">
                  <a:extLst>
                    <a:ext uri="{9D8B030D-6E8A-4147-A177-3AD203B41FA5}">
                      <a16:colId xmlns:a16="http://schemas.microsoft.com/office/drawing/2014/main" val="1044035977"/>
                    </a:ext>
                  </a:extLst>
                </a:gridCol>
                <a:gridCol w="3267789">
                  <a:extLst>
                    <a:ext uri="{9D8B030D-6E8A-4147-A177-3AD203B41FA5}">
                      <a16:colId xmlns:a16="http://schemas.microsoft.com/office/drawing/2014/main" val="1343230924"/>
                    </a:ext>
                  </a:extLst>
                </a:gridCol>
              </a:tblGrid>
              <a:tr h="100674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5" marR="3345" marT="334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5" marR="3345" marT="334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5" marR="3345" marT="334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862949"/>
                  </a:ext>
                </a:extLst>
              </a:tr>
              <a:tr h="3382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Заходи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Затверджено</a:t>
                      </a:r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у </a:t>
                      </a:r>
                      <a:r>
                        <a:rPr lang="ru-RU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паспорті</a:t>
                      </a:r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бюджетної</a:t>
                      </a:r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програми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Касові</a:t>
                      </a:r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видатки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78105"/>
                  </a:ext>
                </a:extLst>
              </a:tr>
              <a:tr h="8255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err="1">
                          <a:effectLst/>
                        </a:rPr>
                        <a:t>Забезпечення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виконання</a:t>
                      </a:r>
                      <a:r>
                        <a:rPr lang="ru-RU" sz="1400" u="none" strike="noStrike" dirty="0">
                          <a:effectLst/>
                        </a:rPr>
                        <a:t> Постанови </a:t>
                      </a:r>
                      <a:r>
                        <a:rPr lang="ru-RU" sz="1400" u="none" strike="noStrike" dirty="0" err="1">
                          <a:effectLst/>
                        </a:rPr>
                        <a:t>Кабінету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Міністрів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України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від</a:t>
                      </a:r>
                      <a:r>
                        <a:rPr lang="ru-RU" sz="1400" u="none" strike="noStrike" dirty="0">
                          <a:effectLst/>
                        </a:rPr>
                        <a:t> 17.08.1998 року № 1303 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808 267,99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715 145,42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425525"/>
                  </a:ext>
                </a:extLst>
              </a:tr>
              <a:tr h="3543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Обсяг видатків на забезпечення відшкодування препаратів знеболення для онкологічних хворих та інших пацієнтів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634 102,22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589 623,72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155935"/>
                  </a:ext>
                </a:extLst>
              </a:tr>
              <a:tr h="5778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err="1">
                          <a:effectLst/>
                        </a:rPr>
                        <a:t>Обсяги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видатків</a:t>
                      </a:r>
                      <a:r>
                        <a:rPr lang="ru-RU" sz="1400" u="none" strike="noStrike" dirty="0">
                          <a:effectLst/>
                        </a:rPr>
                        <a:t> на </a:t>
                      </a:r>
                      <a:r>
                        <a:rPr lang="ru-RU" sz="1400" u="none" strike="noStrike" dirty="0" err="1">
                          <a:effectLst/>
                        </a:rPr>
                        <a:t>забезпечення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відшкодування</a:t>
                      </a:r>
                      <a:r>
                        <a:rPr lang="ru-RU" sz="1400" u="none" strike="noStrike" dirty="0">
                          <a:effectLst/>
                        </a:rPr>
                        <a:t> потреби </a:t>
                      </a:r>
                      <a:r>
                        <a:rPr lang="ru-RU" sz="1400" u="none" strike="noStrike" dirty="0" err="1">
                          <a:effectLst/>
                        </a:rPr>
                        <a:t>необхідних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медичних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препаратів</a:t>
                      </a:r>
                      <a:r>
                        <a:rPr lang="ru-RU" sz="1400" u="none" strike="noStrike" dirty="0">
                          <a:effectLst/>
                        </a:rPr>
                        <a:t> для </a:t>
                      </a:r>
                      <a:r>
                        <a:rPr lang="ru-RU" sz="1400" u="none" strike="noStrike" dirty="0" err="1">
                          <a:effectLst/>
                        </a:rPr>
                        <a:t>дітей</a:t>
                      </a:r>
                      <a:r>
                        <a:rPr lang="ru-RU" sz="1400" u="none" strike="noStrike" dirty="0">
                          <a:effectLst/>
                        </a:rPr>
                        <a:t> з </a:t>
                      </a:r>
                      <a:r>
                        <a:rPr lang="ru-RU" sz="1400" u="none" strike="noStrike" dirty="0" err="1">
                          <a:effectLst/>
                        </a:rPr>
                        <a:t>інвалідністю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174 165,77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125 521,70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679902"/>
                  </a:ext>
                </a:extLst>
              </a:tr>
              <a:tr h="5879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err="1">
                          <a:effectLst/>
                        </a:rPr>
                        <a:t>Утримання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будівель</a:t>
                      </a:r>
                      <a:r>
                        <a:rPr lang="ru-RU" sz="1400" u="none" strike="noStrike" dirty="0">
                          <a:effectLst/>
                        </a:rPr>
                        <a:t> (оплата </a:t>
                      </a:r>
                      <a:r>
                        <a:rPr lang="ru-RU" sz="1400" u="none" strike="noStrike" dirty="0" err="1">
                          <a:effectLst/>
                        </a:rPr>
                        <a:t>комунальних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послуг</a:t>
                      </a:r>
                      <a:r>
                        <a:rPr lang="ru-RU" sz="1400" u="none" strike="noStrike" dirty="0">
                          <a:effectLst/>
                        </a:rPr>
                        <a:t> та </a:t>
                      </a:r>
                      <a:r>
                        <a:rPr lang="ru-RU" sz="1400" u="none" strike="noStrike" dirty="0" err="1">
                          <a:effectLst/>
                        </a:rPr>
                        <a:t>енергоносіїв</a:t>
                      </a:r>
                      <a:r>
                        <a:rPr lang="ru-RU" sz="1400" u="none" strike="noStrike" dirty="0">
                          <a:effectLst/>
                        </a:rPr>
                        <a:t>; оплата </a:t>
                      </a:r>
                      <a:r>
                        <a:rPr lang="ru-RU" sz="1400" u="none" strike="noStrike" dirty="0" err="1">
                          <a:effectLst/>
                        </a:rPr>
                        <a:t>послуг</a:t>
                      </a:r>
                      <a:r>
                        <a:rPr lang="ru-RU" sz="1400" u="none" strike="noStrike" dirty="0">
                          <a:effectLst/>
                        </a:rPr>
                        <a:t> з </a:t>
                      </a:r>
                      <a:r>
                        <a:rPr lang="ru-RU" sz="1400" u="none" strike="noStrike" dirty="0" err="1">
                          <a:effectLst/>
                        </a:rPr>
                        <a:t>вивезення</a:t>
                      </a:r>
                      <a:r>
                        <a:rPr lang="ru-RU" sz="1400" u="none" strike="noStrike" dirty="0">
                          <a:effectLst/>
                        </a:rPr>
                        <a:t> / </a:t>
                      </a:r>
                      <a:r>
                        <a:rPr lang="ru-RU" sz="1400" u="none" strike="noStrike" dirty="0" err="1">
                          <a:effectLst/>
                        </a:rPr>
                        <a:t>утилізації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сміття</a:t>
                      </a:r>
                      <a:r>
                        <a:rPr lang="ru-RU" sz="1400" u="none" strike="noStrike" dirty="0">
                          <a:effectLst/>
                        </a:rPr>
                        <a:t>; оплата </a:t>
                      </a:r>
                      <a:r>
                        <a:rPr lang="ru-RU" sz="1400" u="none" strike="noStrike" dirty="0" err="1">
                          <a:effectLst/>
                        </a:rPr>
                        <a:t>послуг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пов’язаних</a:t>
                      </a:r>
                      <a:r>
                        <a:rPr lang="ru-RU" sz="1400" u="none" strike="noStrike" dirty="0">
                          <a:effectLst/>
                        </a:rPr>
                        <a:t> з </a:t>
                      </a:r>
                      <a:r>
                        <a:rPr lang="ru-RU" sz="1400" u="none" strike="noStrike" dirty="0" err="1">
                          <a:effectLst/>
                        </a:rPr>
                        <a:t>утриманням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будинку</a:t>
                      </a:r>
                      <a:r>
                        <a:rPr lang="ru-RU" sz="1400" u="none" strike="noStrike" dirty="0">
                          <a:effectLst/>
                        </a:rPr>
                        <a:t> та </a:t>
                      </a:r>
                      <a:r>
                        <a:rPr lang="ru-RU" sz="1400" u="none" strike="noStrike" dirty="0" err="1">
                          <a:effectLst/>
                        </a:rPr>
                        <a:t>прибудинкових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територій</a:t>
                      </a:r>
                      <a:r>
                        <a:rPr lang="ru-RU" sz="1400" u="none" strike="noStrike" dirty="0">
                          <a:effectLst/>
                        </a:rPr>
                        <a:t>) КНП КМР «КМЦ ПМСД». </a:t>
                      </a:r>
                      <a:r>
                        <a:rPr lang="ru-RU" sz="1400" u="none" strike="noStrike" dirty="0" err="1">
                          <a:effectLst/>
                        </a:rPr>
                        <a:t>Всього</a:t>
                      </a:r>
                      <a:r>
                        <a:rPr lang="ru-RU" sz="1400" u="none" strike="noStrike" dirty="0">
                          <a:effectLst/>
                        </a:rPr>
                        <a:t>, в т.ч.: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2 395 482,01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2 230 991,86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30978"/>
                  </a:ext>
                </a:extLst>
              </a:tr>
              <a:tr h="2416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Обсяг видатків на оплату водопостачання і водовідведення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24 097,50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24 097,50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35072"/>
                  </a:ext>
                </a:extLst>
              </a:tr>
              <a:tr h="1570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Обсяг видатків на оплату електроенергії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2 341 927,51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2 206 894,36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256289"/>
                  </a:ext>
                </a:extLst>
              </a:tr>
              <a:tr h="2375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Обсяг видатків на оплату послуг, пов'язаних з утриманням будинку та прибудинкових територій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29 457,00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964374"/>
                  </a:ext>
                </a:extLst>
              </a:tr>
              <a:tr h="2375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Придбання розхідних медичних матеріалів для дітей, хворих на цукровий діабет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85 921,00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85 921,00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8916836"/>
                  </a:ext>
                </a:extLst>
              </a:tr>
              <a:tr h="4751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err="1">
                          <a:effectLst/>
                        </a:rPr>
                        <a:t>Закупівля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спеціальних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продуктів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харчування</a:t>
                      </a:r>
                      <a:r>
                        <a:rPr lang="ru-RU" sz="1400" u="none" strike="noStrike" dirty="0">
                          <a:effectLst/>
                        </a:rPr>
                        <a:t>, </a:t>
                      </a:r>
                      <a:r>
                        <a:rPr lang="ru-RU" sz="1400" u="none" strike="noStrike" dirty="0" err="1">
                          <a:effectLst/>
                        </a:rPr>
                        <a:t>збагачених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поживними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речовинами</a:t>
                      </a:r>
                      <a:r>
                        <a:rPr lang="ru-RU" sz="1400" u="none" strike="noStrike" dirty="0">
                          <a:effectLst/>
                        </a:rPr>
                        <a:t> для </a:t>
                      </a:r>
                      <a:r>
                        <a:rPr lang="ru-RU" sz="1400" u="none" strike="noStrike" dirty="0" err="1">
                          <a:effectLst/>
                        </a:rPr>
                        <a:t>осіб</a:t>
                      </a:r>
                      <a:r>
                        <a:rPr lang="ru-RU" sz="1400" u="none" strike="noStrike" dirty="0">
                          <a:effectLst/>
                        </a:rPr>
                        <a:t>, </a:t>
                      </a:r>
                      <a:r>
                        <a:rPr lang="ru-RU" sz="1400" u="none" strike="noStrike" dirty="0" err="1">
                          <a:effectLst/>
                        </a:rPr>
                        <a:t>хворих</a:t>
                      </a:r>
                      <a:r>
                        <a:rPr lang="ru-RU" sz="1400" u="none" strike="noStrike" dirty="0">
                          <a:effectLst/>
                        </a:rPr>
                        <a:t> на </a:t>
                      </a:r>
                      <a:r>
                        <a:rPr lang="ru-RU" sz="1400" u="none" strike="noStrike" dirty="0" err="1">
                          <a:effectLst/>
                        </a:rPr>
                        <a:t>фенілкетонурію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віком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від</a:t>
                      </a:r>
                      <a:r>
                        <a:rPr lang="ru-RU" sz="1400" u="none" strike="noStrike" dirty="0">
                          <a:effectLst/>
                        </a:rPr>
                        <a:t> 4 до 25 </a:t>
                      </a:r>
                      <a:r>
                        <a:rPr lang="ru-RU" sz="1400" u="none" strike="noStrike" dirty="0" err="1">
                          <a:effectLst/>
                        </a:rPr>
                        <a:t>років</a:t>
                      </a:r>
                      <a:r>
                        <a:rPr lang="ru-RU" sz="1400" u="none" strike="noStrike" dirty="0">
                          <a:effectLst/>
                        </a:rPr>
                        <a:t>. 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40 329,00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860124"/>
                  </a:ext>
                </a:extLst>
              </a:tr>
              <a:tr h="1731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err="1">
                          <a:effectLst/>
                        </a:rPr>
                        <a:t>Усього</a:t>
                      </a:r>
                      <a:r>
                        <a:rPr lang="ru-RU" sz="1400" u="none" strike="noStrike" dirty="0">
                          <a:effectLst/>
                        </a:rPr>
                        <a:t> по </a:t>
                      </a:r>
                      <a:r>
                        <a:rPr lang="ru-RU" sz="1400" u="none" strike="noStrike" dirty="0" err="1">
                          <a:effectLst/>
                        </a:rPr>
                        <a:t>напрямах</a:t>
                      </a:r>
                      <a:r>
                        <a:rPr lang="ru-RU" sz="1400" u="none" strike="noStrike" dirty="0">
                          <a:effectLst/>
                        </a:rPr>
                        <a:t>: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3 330 000,00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3 032 058,28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5" marR="3345" marT="33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477583"/>
                  </a:ext>
                </a:extLst>
              </a:tr>
              <a:tr h="100674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5" marR="3345" marT="334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5" marR="3345" marT="334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5" marR="3345" marT="334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91083938"/>
                  </a:ext>
                </a:extLst>
              </a:tr>
            </a:tbl>
          </a:graphicData>
        </a:graphic>
      </p:graphicFrame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0A424AE-169E-4596-9628-0FDA066E25FF}"/>
              </a:ext>
            </a:extLst>
          </p:cNvPr>
          <p:cNvSpPr/>
          <p:nvPr/>
        </p:nvSpPr>
        <p:spPr>
          <a:xfrm>
            <a:off x="3060442" y="295015"/>
            <a:ext cx="5281126" cy="716256"/>
          </a:xfrm>
          <a:prstGeom prst="round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C9A8F15-CD6D-4A9B-856B-068B6F54F09E}"/>
              </a:ext>
            </a:extLst>
          </p:cNvPr>
          <p:cNvSpPr/>
          <p:nvPr/>
        </p:nvSpPr>
        <p:spPr>
          <a:xfrm>
            <a:off x="3234905" y="468477"/>
            <a:ext cx="5198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  <a:cs typeface="Times New Roman" pitchFamily="18" charset="0"/>
              </a:rPr>
              <a:t>Програма «Здоров’я громади на 2024-2028 роки»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0432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5949</TotalTime>
  <Words>2685</Words>
  <Application>Microsoft Office PowerPoint</Application>
  <PresentationFormat>Широкоэкранный</PresentationFormat>
  <Paragraphs>538</Paragraphs>
  <Slides>44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44</vt:i4>
      </vt:variant>
    </vt:vector>
  </HeadingPairs>
  <TitlesOfParts>
    <vt:vector size="59" baseType="lpstr">
      <vt:lpstr>맑은 고딕</vt:lpstr>
      <vt:lpstr>Arial</vt:lpstr>
      <vt:lpstr>Calibri</vt:lpstr>
      <vt:lpstr>Calibri Light</vt:lpstr>
      <vt:lpstr>DM Sans Semi Bold</vt:lpstr>
      <vt:lpstr>Lato</vt:lpstr>
      <vt:lpstr>Montserrat</vt:lpstr>
      <vt:lpstr>Montserrat Semi Bold</vt:lpstr>
      <vt:lpstr>Open Sans Light</vt:lpstr>
      <vt:lpstr>Outfit</vt:lpstr>
      <vt:lpstr>Questrial</vt:lpstr>
      <vt:lpstr>Times New Roman</vt:lpstr>
      <vt:lpstr>1_Office Theme</vt:lpstr>
      <vt:lpstr>2_Office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Романенчук Назар Володимирович</dc:creator>
  <cp:lastModifiedBy>Романенчук Назар Володимирович</cp:lastModifiedBy>
  <cp:revision>144</cp:revision>
  <dcterms:created xsi:type="dcterms:W3CDTF">2025-03-04T10:48:13Z</dcterms:created>
  <dcterms:modified xsi:type="dcterms:W3CDTF">2025-03-12T07:50:42Z</dcterms:modified>
</cp:coreProperties>
</file>